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0.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5.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6.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7.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9.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20.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9" r:id="rId3"/>
    <p:sldMasterId id="2147483702" r:id="rId4"/>
    <p:sldMasterId id="2147483715" r:id="rId5"/>
    <p:sldMasterId id="2147483727" r:id="rId6"/>
    <p:sldMasterId id="2147483739" r:id="rId7"/>
    <p:sldMasterId id="2147483751" r:id="rId8"/>
    <p:sldMasterId id="2147483763" r:id="rId9"/>
    <p:sldMasterId id="2147483777" r:id="rId10"/>
    <p:sldMasterId id="2147483789" r:id="rId11"/>
    <p:sldMasterId id="2147483803" r:id="rId12"/>
    <p:sldMasterId id="2147483816" r:id="rId13"/>
    <p:sldMasterId id="2147483828" r:id="rId14"/>
    <p:sldMasterId id="2147483841" r:id="rId15"/>
    <p:sldMasterId id="2147483854" r:id="rId16"/>
    <p:sldMasterId id="2147483867" r:id="rId17"/>
    <p:sldMasterId id="2147483880" r:id="rId18"/>
    <p:sldMasterId id="2147483905" r:id="rId19"/>
    <p:sldMasterId id="2147483919" r:id="rId20"/>
    <p:sldMasterId id="2147483946" r:id="rId21"/>
  </p:sldMasterIdLst>
  <p:notesMasterIdLst>
    <p:notesMasterId r:id="rId100"/>
  </p:notesMasterIdLst>
  <p:sldIdLst>
    <p:sldId id="257" r:id="rId22"/>
    <p:sldId id="354" r:id="rId23"/>
    <p:sldId id="277" r:id="rId24"/>
    <p:sldId id="355" r:id="rId25"/>
    <p:sldId id="349" r:id="rId26"/>
    <p:sldId id="350" r:id="rId27"/>
    <p:sldId id="352" r:id="rId28"/>
    <p:sldId id="259" r:id="rId29"/>
    <p:sldId id="260" r:id="rId30"/>
    <p:sldId id="261" r:id="rId31"/>
    <p:sldId id="262" r:id="rId32"/>
    <p:sldId id="353" r:id="rId33"/>
    <p:sldId id="263" r:id="rId34"/>
    <p:sldId id="264" r:id="rId35"/>
    <p:sldId id="265" r:id="rId36"/>
    <p:sldId id="266" r:id="rId37"/>
    <p:sldId id="319" r:id="rId38"/>
    <p:sldId id="318" r:id="rId39"/>
    <p:sldId id="338" r:id="rId40"/>
    <p:sldId id="336" r:id="rId41"/>
    <p:sldId id="267" r:id="rId42"/>
    <p:sldId id="320" r:id="rId43"/>
    <p:sldId id="322" r:id="rId44"/>
    <p:sldId id="321" r:id="rId45"/>
    <p:sldId id="323" r:id="rId46"/>
    <p:sldId id="268" r:id="rId47"/>
    <p:sldId id="339" r:id="rId48"/>
    <p:sldId id="270" r:id="rId49"/>
    <p:sldId id="337" r:id="rId50"/>
    <p:sldId id="324" r:id="rId51"/>
    <p:sldId id="325" r:id="rId52"/>
    <p:sldId id="271" r:id="rId53"/>
    <p:sldId id="272" r:id="rId54"/>
    <p:sldId id="326" r:id="rId55"/>
    <p:sldId id="327" r:id="rId56"/>
    <p:sldId id="328" r:id="rId57"/>
    <p:sldId id="330" r:id="rId58"/>
    <p:sldId id="331" r:id="rId59"/>
    <p:sldId id="332" r:id="rId60"/>
    <p:sldId id="312" r:id="rId61"/>
    <p:sldId id="340" r:id="rId62"/>
    <p:sldId id="333" r:id="rId63"/>
    <p:sldId id="342" r:id="rId64"/>
    <p:sldId id="344" r:id="rId65"/>
    <p:sldId id="345" r:id="rId66"/>
    <p:sldId id="348" r:id="rId67"/>
    <p:sldId id="347" r:id="rId68"/>
    <p:sldId id="346" r:id="rId69"/>
    <p:sldId id="335" r:id="rId70"/>
    <p:sldId id="334" r:id="rId71"/>
    <p:sldId id="276" r:id="rId72"/>
    <p:sldId id="278" r:id="rId73"/>
    <p:sldId id="283" r:id="rId74"/>
    <p:sldId id="285" r:id="rId75"/>
    <p:sldId id="286" r:id="rId76"/>
    <p:sldId id="287" r:id="rId77"/>
    <p:sldId id="288" r:id="rId78"/>
    <p:sldId id="289" r:id="rId79"/>
    <p:sldId id="290" r:id="rId80"/>
    <p:sldId id="341" r:id="rId81"/>
    <p:sldId id="291" r:id="rId82"/>
    <p:sldId id="292" r:id="rId83"/>
    <p:sldId id="293" r:id="rId84"/>
    <p:sldId id="294" r:id="rId85"/>
    <p:sldId id="295" r:id="rId86"/>
    <p:sldId id="296" r:id="rId87"/>
    <p:sldId id="297" r:id="rId88"/>
    <p:sldId id="298" r:id="rId89"/>
    <p:sldId id="303" r:id="rId90"/>
    <p:sldId id="304" r:id="rId91"/>
    <p:sldId id="305" r:id="rId92"/>
    <p:sldId id="306" r:id="rId93"/>
    <p:sldId id="307" r:id="rId94"/>
    <p:sldId id="308" r:id="rId95"/>
    <p:sldId id="309" r:id="rId96"/>
    <p:sldId id="274" r:id="rId97"/>
    <p:sldId id="275" r:id="rId98"/>
    <p:sldId id="258" r:id="rId99"/>
  </p:sldIdLst>
  <p:sldSz cx="9144000" cy="6858000" type="screen4x3"/>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CC00"/>
    <a:srgbClr val="74913B"/>
    <a:srgbClr val="88A9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108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21.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slide" Target="slides/slide68.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slide" Target="slides/slide58.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69.xml"/><Relationship Id="rId95" Type="http://schemas.openxmlformats.org/officeDocument/2006/relationships/slide" Target="slides/slide74.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80" Type="http://schemas.openxmlformats.org/officeDocument/2006/relationships/slide" Target="slides/slide59.xml"/><Relationship Id="rId85" Type="http://schemas.openxmlformats.org/officeDocument/2006/relationships/slide" Target="slides/slide64.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103"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slide" Target="slides/slide67.xml"/><Relationship Id="rId91" Type="http://schemas.openxmlformats.org/officeDocument/2006/relationships/slide" Target="slides/slide70.xml"/><Relationship Id="rId96" Type="http://schemas.openxmlformats.org/officeDocument/2006/relationships/slide" Target="slides/slide7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slide" Target="slides/slide65.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slideMaster" Target="slideMasters/slideMaster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slide" Target="slides/slide77.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b-NO"/>
  <c:roundedCorners val="0"/>
  <mc:AlternateContent xmlns:mc="http://schemas.openxmlformats.org/markup-compatibility/2006">
    <mc:Choice xmlns:c14="http://schemas.microsoft.com/office/drawing/2007/8/2/chart" Requires="c14">
      <c14:style val="127"/>
    </mc:Choice>
    <mc:Fallback>
      <c:style val="27"/>
    </mc:Fallback>
  </mc:AlternateContent>
  <c:chart>
    <c:title>
      <c:layout/>
      <c:overlay val="0"/>
    </c:title>
    <c:autoTitleDeleted val="0"/>
    <c:plotArea>
      <c:layout/>
      <c:barChart>
        <c:barDir val="col"/>
        <c:grouping val="clustered"/>
        <c:varyColors val="0"/>
        <c:ser>
          <c:idx val="0"/>
          <c:order val="0"/>
          <c:tx>
            <c:strRef>
              <c:f>Sheet1!$B$1</c:f>
              <c:strCache>
                <c:ptCount val="1"/>
                <c:pt idx="0">
                  <c:v>Kodelinjer</c:v>
                </c:pt>
              </c:strCache>
            </c:strRef>
          </c:tx>
          <c:invertIfNegative val="0"/>
          <c:dLbls>
            <c:showLegendKey val="0"/>
            <c:showVal val="1"/>
            <c:showCatName val="0"/>
            <c:showSerName val="0"/>
            <c:showPercent val="0"/>
            <c:showBubbleSize val="0"/>
            <c:showLeaderLines val="0"/>
          </c:dLbls>
          <c:cat>
            <c:strRef>
              <c:f>Sheet1!$A$2:$A$5</c:f>
              <c:strCache>
                <c:ptCount val="4"/>
                <c:pt idx="0">
                  <c:v>Delt</c:v>
                </c:pt>
                <c:pt idx="1">
                  <c:v>iOS</c:v>
                </c:pt>
                <c:pt idx="2">
                  <c:v>Android</c:v>
                </c:pt>
                <c:pt idx="3">
                  <c:v>WP7</c:v>
                </c:pt>
              </c:strCache>
            </c:strRef>
          </c:cat>
          <c:val>
            <c:numRef>
              <c:f>Sheet1!$B$2:$B$5</c:f>
              <c:numCache>
                <c:formatCode>General</c:formatCode>
                <c:ptCount val="4"/>
                <c:pt idx="0">
                  <c:v>5926</c:v>
                </c:pt>
                <c:pt idx="1">
                  <c:v>574</c:v>
                </c:pt>
                <c:pt idx="2">
                  <c:v>431</c:v>
                </c:pt>
                <c:pt idx="3">
                  <c:v>376</c:v>
                </c:pt>
              </c:numCache>
            </c:numRef>
          </c:val>
        </c:ser>
        <c:dLbls>
          <c:showLegendKey val="0"/>
          <c:showVal val="0"/>
          <c:showCatName val="0"/>
          <c:showSerName val="0"/>
          <c:showPercent val="0"/>
          <c:showBubbleSize val="0"/>
        </c:dLbls>
        <c:gapWidth val="150"/>
        <c:axId val="164647424"/>
        <c:axId val="163648576"/>
      </c:barChart>
      <c:catAx>
        <c:axId val="164647424"/>
        <c:scaling>
          <c:orientation val="minMax"/>
        </c:scaling>
        <c:delete val="0"/>
        <c:axPos val="b"/>
        <c:majorTickMark val="out"/>
        <c:minorTickMark val="none"/>
        <c:tickLblPos val="nextTo"/>
        <c:crossAx val="163648576"/>
        <c:crosses val="autoZero"/>
        <c:auto val="1"/>
        <c:lblAlgn val="ctr"/>
        <c:lblOffset val="100"/>
        <c:noMultiLvlLbl val="0"/>
      </c:catAx>
      <c:valAx>
        <c:axId val="163648576"/>
        <c:scaling>
          <c:orientation val="minMax"/>
        </c:scaling>
        <c:delete val="0"/>
        <c:axPos val="l"/>
        <c:majorGridlines/>
        <c:numFmt formatCode="General" sourceLinked="1"/>
        <c:majorTickMark val="out"/>
        <c:minorTickMark val="none"/>
        <c:tickLblPos val="nextTo"/>
        <c:crossAx val="164647424"/>
        <c:crosses val="autoZero"/>
        <c:crossBetween val="between"/>
      </c:valAx>
    </c:plotArea>
    <c:legend>
      <c:legendPos val="r"/>
      <c:layout/>
      <c:overlay val="0"/>
    </c:legend>
    <c:plotVisOnly val="1"/>
    <c:dispBlanksAs val="gap"/>
    <c:showDLblsOverMax val="0"/>
  </c:chart>
  <c:txPr>
    <a:bodyPr/>
    <a:lstStyle/>
    <a:p>
      <a:pPr>
        <a:defRPr sz="1800"/>
      </a:pPr>
      <a:endParaRPr lang="nb-NO"/>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906C95-6BEA-4A79-98E8-2A12BCD57574}" type="datetimeFigureOut">
              <a:rPr lang="nb-NO" smtClean="0"/>
              <a:t>25.05.2011</a:t>
            </a:fld>
            <a:endParaRPr lang="nb-NO"/>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FA900F-93DC-4922-A1A3-933BBA2C538F}" type="slidenum">
              <a:rPr lang="nb-NO" smtClean="0"/>
              <a:t>‹#›</a:t>
            </a:fld>
            <a:endParaRPr lang="nb-NO"/>
          </a:p>
        </p:txBody>
      </p:sp>
    </p:spTree>
    <p:extLst>
      <p:ext uri="{BB962C8B-B14F-4D97-AF65-F5344CB8AC3E}">
        <p14:creationId xmlns:p14="http://schemas.microsoft.com/office/powerpoint/2010/main" val="256653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BD75B0-9523-4C6A-B52E-FAFB9B66EC9D}"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12633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56</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Plassholder for lysbilde 1"/>
          <p:cNvSpPr>
            <a:spLocks noGrp="1" noRot="1" noChangeAspect="1" noTextEdit="1"/>
          </p:cNvSpPr>
          <p:nvPr>
            <p:ph type="sldImg"/>
          </p:nvPr>
        </p:nvSpPr>
        <p:spPr bwMode="auto">
          <a:noFill/>
          <a:ln>
            <a:solidFill>
              <a:srgbClr val="000000"/>
            </a:solidFill>
            <a:miter lim="800000"/>
            <a:headEnd/>
            <a:tailEnd/>
          </a:ln>
        </p:spPr>
      </p:sp>
      <p:sp>
        <p:nvSpPr>
          <p:cNvPr id="78851" name="Plassholder for notat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nb-NO" smtClean="0"/>
          </a:p>
        </p:txBody>
      </p:sp>
      <p:sp>
        <p:nvSpPr>
          <p:cNvPr id="78852" name="Plassholder for lysbildenumm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500856E-9340-451D-880C-4A5F7BB98A47}" type="slidenum">
              <a:rPr lang="en-US">
                <a:solidFill>
                  <a:prstClr val="black"/>
                </a:solidFill>
              </a:rPr>
              <a:pPr/>
              <a:t>57</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58</a:t>
            </a:fld>
            <a:endParaRPr 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59</a:t>
            </a:fld>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endParaRPr lang="nb-NO" smtClean="0">
              <a:solidFill>
                <a:prstClr val="black"/>
              </a:solidFill>
            </a:endParaRPr>
          </a:p>
        </p:txBody>
      </p:sp>
      <p:sp>
        <p:nvSpPr>
          <p:cNvPr id="80899"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B9E8BEEF-CABC-428C-ACF6-D1969EB0D111}" type="datetime8">
              <a:rPr lang="en-US">
                <a:solidFill>
                  <a:prstClr val="black"/>
                </a:solidFill>
              </a:rPr>
              <a:pPr/>
              <a:t>5/25/2011 2:03 PM</a:t>
            </a:fld>
            <a:endParaRPr lang="en-US">
              <a:solidFill>
                <a:prstClr val="black"/>
              </a:solidFill>
            </a:endParaRPr>
          </a:p>
        </p:txBody>
      </p:sp>
      <p:sp>
        <p:nvSpPr>
          <p:cNvPr id="80900"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r>
              <a:rPr lang="en-US">
                <a:solidFill>
                  <a:prstClr val="black"/>
                </a:solidFill>
              </a:rPr>
              <a:t>© 2007 Microsoft Corporation. All rights reserved. Microsoft, Windows, Windows Vista and other product names are or may be registered trademarks and/or trademarks in the U.S. and/or other countries.</a:t>
            </a:r>
          </a:p>
          <a:p>
            <a:r>
              <a:rPr lang="en-US">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rPr>
            </a:br>
            <a:r>
              <a:rPr lang="en-US">
                <a:solidFill>
                  <a:prstClr val="black"/>
                </a:solidFill>
              </a:rPr>
              <a:t>MICROSOFT MAKES NO WARRANTIES, EXPRESS, IMPLIED OR STATUTORY, AS TO THE INFORMATION IN THIS PRESENTATION.</a:t>
            </a:r>
          </a:p>
          <a:p>
            <a:endParaRPr lang="en-US">
              <a:solidFill>
                <a:prstClr val="black"/>
              </a:solidFill>
            </a:endParaRPr>
          </a:p>
        </p:txBody>
      </p:sp>
      <p:sp>
        <p:nvSpPr>
          <p:cNvPr id="80901"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F647525-AFBB-4B7E-8E81-F64FC32E454E}" type="slidenum">
              <a:rPr lang="en-US">
                <a:solidFill>
                  <a:prstClr val="black"/>
                </a:solidFill>
              </a:rPr>
              <a:pPr/>
              <a:t>60</a:t>
            </a:fld>
            <a:endParaRPr lang="en-US">
              <a:solidFill>
                <a:prstClr val="black"/>
              </a:solidFill>
            </a:endParaRPr>
          </a:p>
        </p:txBody>
      </p:sp>
      <p:sp>
        <p:nvSpPr>
          <p:cNvPr id="80902" name="Slide Image Placeholder 11"/>
          <p:cNvSpPr>
            <a:spLocks noGrp="1" noRot="1" noChangeAspect="1" noTextEdit="1"/>
          </p:cNvSpPr>
          <p:nvPr>
            <p:ph type="sldImg"/>
          </p:nvPr>
        </p:nvSpPr>
        <p:spPr bwMode="auto">
          <a:noFill/>
          <a:ln>
            <a:solidFill>
              <a:srgbClr val="000000"/>
            </a:solidFill>
            <a:miter lim="800000"/>
            <a:headEnd/>
            <a:tailEnd/>
          </a:ln>
        </p:spPr>
      </p:sp>
      <p:sp>
        <p:nvSpPr>
          <p:cNvPr id="80903" name="Notes Placeholder 1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nb-NO"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endParaRPr lang="nb-NO" smtClean="0">
              <a:solidFill>
                <a:prstClr val="black"/>
              </a:solidFill>
            </a:endParaRPr>
          </a:p>
        </p:txBody>
      </p:sp>
      <p:sp>
        <p:nvSpPr>
          <p:cNvPr id="79875"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D93588C8-4DD9-462E-9D4B-C0A632B9CA6B}" type="datetime8">
              <a:rPr lang="en-US">
                <a:solidFill>
                  <a:prstClr val="black"/>
                </a:solidFill>
              </a:rPr>
              <a:pPr/>
              <a:t>5/25/2011 2:03 PM</a:t>
            </a:fld>
            <a:endParaRPr lang="en-US">
              <a:solidFill>
                <a:prstClr val="black"/>
              </a:solidFill>
            </a:endParaRPr>
          </a:p>
        </p:txBody>
      </p:sp>
      <p:sp>
        <p:nvSpPr>
          <p:cNvPr id="79876"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r>
              <a:rPr lang="en-US">
                <a:solidFill>
                  <a:prstClr val="black"/>
                </a:solidFill>
              </a:rPr>
              <a:t>© 2007 Microsoft Corporation. All rights reserved. Microsoft, Windows, Windows Vista and other product names are or may be registered trademarks and/or trademarks in the U.S. and/or other countries.</a:t>
            </a:r>
          </a:p>
          <a:p>
            <a:r>
              <a:rPr lang="en-US">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rPr>
            </a:br>
            <a:r>
              <a:rPr lang="en-US">
                <a:solidFill>
                  <a:prstClr val="black"/>
                </a:solidFill>
              </a:rPr>
              <a:t>MICROSOFT MAKES NO WARRANTIES, EXPRESS, IMPLIED OR STATUTORY, AS TO THE INFORMATION IN THIS PRESENTATION.</a:t>
            </a:r>
          </a:p>
          <a:p>
            <a:endParaRPr lang="en-US">
              <a:solidFill>
                <a:prstClr val="black"/>
              </a:solidFill>
            </a:endParaRPr>
          </a:p>
        </p:txBody>
      </p:sp>
      <p:sp>
        <p:nvSpPr>
          <p:cNvPr id="79877"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2A61DB2-83C0-443D-80D5-2BBFF7758AF4}" type="slidenum">
              <a:rPr lang="en-US">
                <a:solidFill>
                  <a:prstClr val="black"/>
                </a:solidFill>
              </a:rPr>
              <a:pPr/>
              <a:t>61</a:t>
            </a:fld>
            <a:endParaRPr lang="en-US">
              <a:solidFill>
                <a:prstClr val="black"/>
              </a:solidFill>
            </a:endParaRPr>
          </a:p>
        </p:txBody>
      </p:sp>
      <p:sp>
        <p:nvSpPr>
          <p:cNvPr id="79878" name="Slide Image Placeholder 11"/>
          <p:cNvSpPr>
            <a:spLocks noGrp="1" noRot="1" noChangeAspect="1" noTextEdit="1"/>
          </p:cNvSpPr>
          <p:nvPr>
            <p:ph type="sldImg"/>
          </p:nvPr>
        </p:nvSpPr>
        <p:spPr bwMode="auto">
          <a:noFill/>
          <a:ln>
            <a:solidFill>
              <a:srgbClr val="000000"/>
            </a:solidFill>
            <a:miter lim="800000"/>
            <a:headEnd/>
            <a:tailEnd/>
          </a:ln>
        </p:spPr>
      </p:sp>
      <p:sp>
        <p:nvSpPr>
          <p:cNvPr id="79879" name="Notes Placeholder 1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nb-NO"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endParaRPr lang="nb-NO" smtClean="0">
              <a:solidFill>
                <a:prstClr val="black"/>
              </a:solidFill>
            </a:endParaRPr>
          </a:p>
        </p:txBody>
      </p:sp>
      <p:sp>
        <p:nvSpPr>
          <p:cNvPr id="80899"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B9E8BEEF-CABC-428C-ACF6-D1969EB0D111}" type="datetime8">
              <a:rPr lang="en-US">
                <a:solidFill>
                  <a:prstClr val="black"/>
                </a:solidFill>
              </a:rPr>
              <a:pPr/>
              <a:t>5/25/2011 2:03 PM</a:t>
            </a:fld>
            <a:endParaRPr lang="en-US">
              <a:solidFill>
                <a:prstClr val="black"/>
              </a:solidFill>
            </a:endParaRPr>
          </a:p>
        </p:txBody>
      </p:sp>
      <p:sp>
        <p:nvSpPr>
          <p:cNvPr id="80900"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r>
              <a:rPr lang="en-US">
                <a:solidFill>
                  <a:prstClr val="black"/>
                </a:solidFill>
              </a:rPr>
              <a:t>© 2007 Microsoft Corporation. All rights reserved. Microsoft, Windows, Windows Vista and other product names are or may be registered trademarks and/or trademarks in the U.S. and/or other countries.</a:t>
            </a:r>
          </a:p>
          <a:p>
            <a:r>
              <a:rPr lang="en-US">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rPr>
            </a:br>
            <a:r>
              <a:rPr lang="en-US">
                <a:solidFill>
                  <a:prstClr val="black"/>
                </a:solidFill>
              </a:rPr>
              <a:t>MICROSOFT MAKES NO WARRANTIES, EXPRESS, IMPLIED OR STATUTORY, AS TO THE INFORMATION IN THIS PRESENTATION.</a:t>
            </a:r>
          </a:p>
          <a:p>
            <a:endParaRPr lang="en-US">
              <a:solidFill>
                <a:prstClr val="black"/>
              </a:solidFill>
            </a:endParaRPr>
          </a:p>
        </p:txBody>
      </p:sp>
      <p:sp>
        <p:nvSpPr>
          <p:cNvPr id="80901"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F647525-AFBB-4B7E-8E81-F64FC32E454E}" type="slidenum">
              <a:rPr lang="en-US">
                <a:solidFill>
                  <a:prstClr val="black"/>
                </a:solidFill>
              </a:rPr>
              <a:pPr/>
              <a:t>62</a:t>
            </a:fld>
            <a:endParaRPr lang="en-US">
              <a:solidFill>
                <a:prstClr val="black"/>
              </a:solidFill>
            </a:endParaRPr>
          </a:p>
        </p:txBody>
      </p:sp>
      <p:sp>
        <p:nvSpPr>
          <p:cNvPr id="80902" name="Slide Image Placeholder 11"/>
          <p:cNvSpPr>
            <a:spLocks noGrp="1" noRot="1" noChangeAspect="1" noTextEdit="1"/>
          </p:cNvSpPr>
          <p:nvPr>
            <p:ph type="sldImg"/>
          </p:nvPr>
        </p:nvSpPr>
        <p:spPr bwMode="auto">
          <a:noFill/>
          <a:ln>
            <a:solidFill>
              <a:srgbClr val="000000"/>
            </a:solidFill>
            <a:miter lim="800000"/>
            <a:headEnd/>
            <a:tailEnd/>
          </a:ln>
        </p:spPr>
      </p:sp>
      <p:sp>
        <p:nvSpPr>
          <p:cNvPr id="80903" name="Notes Placeholder 1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nb-NO"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63</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endParaRPr lang="nb-NO" smtClean="0">
              <a:solidFill>
                <a:prstClr val="black"/>
              </a:solidFill>
            </a:endParaRPr>
          </a:p>
        </p:txBody>
      </p:sp>
      <p:sp>
        <p:nvSpPr>
          <p:cNvPr id="80899"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B9E8BEEF-CABC-428C-ACF6-D1969EB0D111}" type="datetime8">
              <a:rPr lang="en-US">
                <a:solidFill>
                  <a:prstClr val="black"/>
                </a:solidFill>
              </a:rPr>
              <a:pPr/>
              <a:t>5/25/2011 2:03 PM</a:t>
            </a:fld>
            <a:endParaRPr lang="en-US">
              <a:solidFill>
                <a:prstClr val="black"/>
              </a:solidFill>
            </a:endParaRPr>
          </a:p>
        </p:txBody>
      </p:sp>
      <p:sp>
        <p:nvSpPr>
          <p:cNvPr id="80900"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r>
              <a:rPr lang="en-US">
                <a:solidFill>
                  <a:prstClr val="black"/>
                </a:solidFill>
              </a:rPr>
              <a:t>© 2007 Microsoft Corporation. All rights reserved. Microsoft, Windows, Windows Vista and other product names are or may be registered trademarks and/or trademarks in the U.S. and/or other countries.</a:t>
            </a:r>
          </a:p>
          <a:p>
            <a:r>
              <a:rPr lang="en-US">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rPr>
            </a:br>
            <a:r>
              <a:rPr lang="en-US">
                <a:solidFill>
                  <a:prstClr val="black"/>
                </a:solidFill>
              </a:rPr>
              <a:t>MICROSOFT MAKES NO WARRANTIES, EXPRESS, IMPLIED OR STATUTORY, AS TO THE INFORMATION IN THIS PRESENTATION.</a:t>
            </a:r>
          </a:p>
          <a:p>
            <a:endParaRPr lang="en-US">
              <a:solidFill>
                <a:prstClr val="black"/>
              </a:solidFill>
            </a:endParaRPr>
          </a:p>
        </p:txBody>
      </p:sp>
      <p:sp>
        <p:nvSpPr>
          <p:cNvPr id="80901"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F647525-AFBB-4B7E-8E81-F64FC32E454E}" type="slidenum">
              <a:rPr lang="en-US">
                <a:solidFill>
                  <a:prstClr val="black"/>
                </a:solidFill>
              </a:rPr>
              <a:pPr/>
              <a:t>64</a:t>
            </a:fld>
            <a:endParaRPr lang="en-US">
              <a:solidFill>
                <a:prstClr val="black"/>
              </a:solidFill>
            </a:endParaRPr>
          </a:p>
        </p:txBody>
      </p:sp>
      <p:sp>
        <p:nvSpPr>
          <p:cNvPr id="80902" name="Slide Image Placeholder 11"/>
          <p:cNvSpPr>
            <a:spLocks noGrp="1" noRot="1" noChangeAspect="1" noTextEdit="1"/>
          </p:cNvSpPr>
          <p:nvPr>
            <p:ph type="sldImg"/>
          </p:nvPr>
        </p:nvSpPr>
        <p:spPr bwMode="auto">
          <a:noFill/>
          <a:ln>
            <a:solidFill>
              <a:srgbClr val="000000"/>
            </a:solidFill>
            <a:miter lim="800000"/>
            <a:headEnd/>
            <a:tailEnd/>
          </a:ln>
        </p:spPr>
      </p:sp>
      <p:sp>
        <p:nvSpPr>
          <p:cNvPr id="80903" name="Notes Placeholder 1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nb-NO"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endParaRPr lang="nb-NO" smtClean="0">
              <a:solidFill>
                <a:prstClr val="black"/>
              </a:solidFill>
            </a:endParaRPr>
          </a:p>
        </p:txBody>
      </p:sp>
      <p:sp>
        <p:nvSpPr>
          <p:cNvPr id="82947"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0AB07781-8265-4D8B-844C-3117B39270E0}" type="datetime8">
              <a:rPr lang="en-US">
                <a:solidFill>
                  <a:prstClr val="black"/>
                </a:solidFill>
              </a:rPr>
              <a:pPr/>
              <a:t>5/25/2011 2:03 PM</a:t>
            </a:fld>
            <a:endParaRPr lang="en-US">
              <a:solidFill>
                <a:prstClr val="black"/>
              </a:solidFill>
            </a:endParaRPr>
          </a:p>
        </p:txBody>
      </p:sp>
      <p:sp>
        <p:nvSpPr>
          <p:cNvPr id="82948"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r>
              <a:rPr lang="en-US">
                <a:solidFill>
                  <a:prstClr val="black"/>
                </a:solidFill>
              </a:rPr>
              <a:t>© 2007 Microsoft Corporation. All rights reserved. Microsoft, Windows, Windows Vista and other product names are or may be registered trademarks and/or trademarks in the U.S. and/or other countries.</a:t>
            </a:r>
          </a:p>
          <a:p>
            <a:r>
              <a:rPr lang="en-US">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rPr>
            </a:br>
            <a:r>
              <a:rPr lang="en-US">
                <a:solidFill>
                  <a:prstClr val="black"/>
                </a:solidFill>
              </a:rPr>
              <a:t>MICROSOFT MAKES NO WARRANTIES, EXPRESS, IMPLIED OR STATUTORY, AS TO THE INFORMATION IN THIS PRESENTATION.</a:t>
            </a:r>
          </a:p>
          <a:p>
            <a:endParaRPr lang="en-US">
              <a:solidFill>
                <a:prstClr val="black"/>
              </a:solidFill>
            </a:endParaRPr>
          </a:p>
        </p:txBody>
      </p:sp>
      <p:sp>
        <p:nvSpPr>
          <p:cNvPr id="82949"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F66957A-A156-43D0-8C0C-B5F2AE9F2B10}" type="slidenum">
              <a:rPr lang="en-US">
                <a:solidFill>
                  <a:prstClr val="black"/>
                </a:solidFill>
              </a:rPr>
              <a:pPr/>
              <a:t>65</a:t>
            </a:fld>
            <a:endParaRPr lang="en-US">
              <a:solidFill>
                <a:prstClr val="black"/>
              </a:solidFill>
            </a:endParaRPr>
          </a:p>
        </p:txBody>
      </p:sp>
      <p:sp>
        <p:nvSpPr>
          <p:cNvPr id="82950" name="Slide Image Placeholder 11"/>
          <p:cNvSpPr>
            <a:spLocks noGrp="1" noRot="1" noChangeAspect="1" noTextEdit="1"/>
          </p:cNvSpPr>
          <p:nvPr>
            <p:ph type="sldImg"/>
          </p:nvPr>
        </p:nvSpPr>
        <p:spPr bwMode="auto">
          <a:noFill/>
          <a:ln>
            <a:solidFill>
              <a:srgbClr val="000000"/>
            </a:solidFill>
            <a:miter lim="800000"/>
            <a:headEnd/>
            <a:tailEnd/>
          </a:ln>
        </p:spPr>
      </p:sp>
      <p:sp>
        <p:nvSpPr>
          <p:cNvPr id="82951" name="Notes Placeholder 1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nb-NO"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BD75B0-9523-4C6A-B52E-FAFB9B66EC9D}"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12633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66</a:t>
            </a:fld>
            <a:endParaRPr 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67</a:t>
            </a:fld>
            <a:endParaRPr 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68</a:t>
            </a:fld>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69</a:t>
            </a:fld>
            <a:endParaRPr lang="en-US"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70</a:t>
            </a:fld>
            <a:endParaRPr lang="en-US"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71</a:t>
            </a:fld>
            <a:endParaRPr lang="en-US"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72</a:t>
            </a:fld>
            <a:endParaRPr lang="en-US"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73</a:t>
            </a:fld>
            <a:endParaRPr lang="en-US"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74</a:t>
            </a:fld>
            <a:endParaRPr lang="en-US"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75</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p:txBody>
          <a:bodyPr wrap="square" lIns="91440" tIns="45720" rIns="91440" bIns="45720" anchor="t" anchorCtr="0">
            <a:spAutoFit/>
          </a:bodyPr>
          <a:lstStyle>
            <a:defPPr lvl="0">
              <a:buNone/>
            </a:defPPr>
            <a:lvl1pPr lvl="0">
              <a:buNone/>
            </a:lvl1pPr>
            <a:lvl2pPr lvl="1">
              <a:buClr>
                <a:srgbClr val="000000"/>
              </a:buClr>
              <a:buSzPct val="100000"/>
              <a:buFont typeface="Calibri" pitchFamily="34"/>
              <a:buChar char="•"/>
            </a:lvl2pPr>
            <a:lvl3pPr lvl="2">
              <a:buClr>
                <a:srgbClr val="000000"/>
              </a:buClr>
              <a:buSzPct val="100000"/>
              <a:buFont typeface="Calibri" pitchFamily="34"/>
              <a:buChar char="•"/>
            </a:lvl3pPr>
            <a:lvl4pPr lvl="3">
              <a:buClr>
                <a:srgbClr val="000000"/>
              </a:buClr>
              <a:buSzPct val="100000"/>
              <a:buFont typeface="Calibri" pitchFamily="34"/>
              <a:buChar char="•"/>
            </a:lvl4pPr>
            <a:lvl5pPr lvl="4">
              <a:buClr>
                <a:srgbClr val="000000"/>
              </a:buClr>
              <a:buSzPct val="100000"/>
              <a:buFont typeface="Calibri" pitchFamily="34"/>
              <a:buChar char="•"/>
            </a:lvl5pPr>
            <a:lvl6pPr lvl="5">
              <a:buClr>
                <a:srgbClr val="000000"/>
              </a:buClr>
              <a:buSzPct val="100000"/>
              <a:buFont typeface="Calibri" pitchFamily="34"/>
              <a:buChar char="•"/>
            </a:lvl6pPr>
            <a:lvl7pPr lvl="6">
              <a:buClr>
                <a:srgbClr val="000000"/>
              </a:buClr>
              <a:buSzPct val="100000"/>
              <a:buFont typeface="Calibri" pitchFamily="34"/>
              <a:buChar char="•"/>
            </a:lvl7pPr>
            <a:lvl8pPr lvl="7">
              <a:buClr>
                <a:srgbClr val="000000"/>
              </a:buClr>
              <a:buSzPct val="100000"/>
              <a:buFont typeface="Calibri" pitchFamily="34"/>
              <a:buChar char="•"/>
            </a:lvl8pPr>
            <a:lvl9pPr lvl="8">
              <a:buClr>
                <a:srgbClr val="000000"/>
              </a:buClr>
              <a:buSzPct val="100000"/>
              <a:buFont typeface="Calibri" pitchFamily="34"/>
              <a:buChar char="•"/>
            </a:lvl9pPr>
          </a:lstStyle>
          <a:p>
            <a:pPr lvl="0"/>
            <a:endParaRPr lang="x-none"/>
          </a:p>
        </p:txBody>
      </p:sp>
      <p:sp>
        <p:nvSpPr>
          <p:cNvPr id="4" name="Slide Number Placeholder 3"/>
          <p:cNvSpPr/>
          <p:nvPr/>
        </p:nvSpPr>
        <p:spPr>
          <a:xfrm>
            <a:off x="3884759"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0"/>
          <a:lstStyle/>
          <a:p>
            <a:pPr algn="r" defTabSz="457200" hangingPunct="0"/>
            <a:fld id="{87F6DAAF-0C98-4659-A18D-7584319F2DA0}" type="slidenum">
              <a:rPr>
                <a:solidFill>
                  <a:prstClr val="black"/>
                </a:solidFill>
              </a:rPr>
              <a:pPr algn="r" defTabSz="457200" hangingPunct="0"/>
              <a:t>15</a:t>
            </a:fld>
            <a:endParaRPr lang="en-GB" sz="1200">
              <a:solidFill>
                <a:prstClr val="black"/>
              </a:solidFill>
              <a:latin typeface="Times New Roman" pitchFamily="18"/>
              <a:ea typeface="Arial Unicode MS" pitchFamily="2"/>
              <a:cs typeface="Tahoma" pitchFamily="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p:txBody>
          <a:bodyPr wrap="square" lIns="91440" tIns="45720" rIns="91440" bIns="45720" anchor="t" anchorCtr="0">
            <a:spAutoFit/>
          </a:bodyPr>
          <a:lstStyle>
            <a:defPPr lvl="0">
              <a:buNone/>
            </a:defPPr>
            <a:lvl1pPr lvl="0">
              <a:buNone/>
            </a:lvl1pPr>
            <a:lvl2pPr lvl="1">
              <a:buClr>
                <a:srgbClr val="000000"/>
              </a:buClr>
              <a:buSzPct val="100000"/>
              <a:buFont typeface="Calibri" pitchFamily="34"/>
              <a:buChar char="•"/>
            </a:lvl2pPr>
            <a:lvl3pPr lvl="2">
              <a:buClr>
                <a:srgbClr val="000000"/>
              </a:buClr>
              <a:buSzPct val="100000"/>
              <a:buFont typeface="Calibri" pitchFamily="34"/>
              <a:buChar char="•"/>
            </a:lvl3pPr>
            <a:lvl4pPr lvl="3">
              <a:buClr>
                <a:srgbClr val="000000"/>
              </a:buClr>
              <a:buSzPct val="100000"/>
              <a:buFont typeface="Calibri" pitchFamily="34"/>
              <a:buChar char="•"/>
            </a:lvl4pPr>
            <a:lvl5pPr lvl="4">
              <a:buClr>
                <a:srgbClr val="000000"/>
              </a:buClr>
              <a:buSzPct val="100000"/>
              <a:buFont typeface="Calibri" pitchFamily="34"/>
              <a:buChar char="•"/>
            </a:lvl5pPr>
            <a:lvl6pPr lvl="5">
              <a:buClr>
                <a:srgbClr val="000000"/>
              </a:buClr>
              <a:buSzPct val="100000"/>
              <a:buFont typeface="Calibri" pitchFamily="34"/>
              <a:buChar char="•"/>
            </a:lvl6pPr>
            <a:lvl7pPr lvl="6">
              <a:buClr>
                <a:srgbClr val="000000"/>
              </a:buClr>
              <a:buSzPct val="100000"/>
              <a:buFont typeface="Calibri" pitchFamily="34"/>
              <a:buChar char="•"/>
            </a:lvl7pPr>
            <a:lvl8pPr lvl="7">
              <a:buClr>
                <a:srgbClr val="000000"/>
              </a:buClr>
              <a:buSzPct val="100000"/>
              <a:buFont typeface="Calibri" pitchFamily="34"/>
              <a:buChar char="•"/>
            </a:lvl8pPr>
            <a:lvl9pPr lvl="8">
              <a:buClr>
                <a:srgbClr val="000000"/>
              </a:buClr>
              <a:buSzPct val="100000"/>
              <a:buFont typeface="Calibri" pitchFamily="34"/>
              <a:buChar char="•"/>
            </a:lvl9pPr>
          </a:lstStyle>
          <a:p>
            <a:pPr lvl="0"/>
            <a:endParaRPr lang="x-none"/>
          </a:p>
        </p:txBody>
      </p:sp>
      <p:sp>
        <p:nvSpPr>
          <p:cNvPr id="4" name="Slide Number Placeholder 3"/>
          <p:cNvSpPr/>
          <p:nvPr/>
        </p:nvSpPr>
        <p:spPr>
          <a:xfrm>
            <a:off x="3884759"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0"/>
          <a:lstStyle/>
          <a:p>
            <a:pPr algn="r" defTabSz="457200" hangingPunct="0"/>
            <a:fld id="{1DBBB254-B6FD-47F9-8FB1-D9F3570CBDA9}" type="slidenum">
              <a:rPr>
                <a:solidFill>
                  <a:prstClr val="black"/>
                </a:solidFill>
              </a:rPr>
              <a:pPr algn="r" defTabSz="457200" hangingPunct="0"/>
              <a:t>16</a:t>
            </a:fld>
            <a:endParaRPr lang="en-GB" sz="1200">
              <a:solidFill>
                <a:prstClr val="black"/>
              </a:solidFill>
              <a:latin typeface="Times New Roman" pitchFamily="18"/>
              <a:ea typeface="Arial Unicode MS" pitchFamily="2"/>
              <a:cs typeface="Tahoma" pitchFamily="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13CEA-BEAE-45B6-B4D1-BB66EC76121D}" type="slidenum">
              <a:rPr lang="en-US" smtClean="0">
                <a:solidFill>
                  <a:prstClr val="black"/>
                </a:solidFill>
              </a:rPr>
              <a:pPr/>
              <a:t>28</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B9682-174C-D840-AC58-3539CA2425B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468659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endParaRPr lang="nb-NO" smtClean="0">
              <a:solidFill>
                <a:prstClr val="black"/>
              </a:solidFill>
            </a:endParaRPr>
          </a:p>
        </p:txBody>
      </p:sp>
      <p:sp>
        <p:nvSpPr>
          <p:cNvPr id="80899"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B9E8BEEF-CABC-428C-ACF6-D1969EB0D111}" type="datetime8">
              <a:rPr lang="en-US">
                <a:solidFill>
                  <a:prstClr val="black"/>
                </a:solidFill>
              </a:rPr>
              <a:pPr/>
              <a:t>5/25/2011 2:03 PM</a:t>
            </a:fld>
            <a:endParaRPr lang="en-US">
              <a:solidFill>
                <a:prstClr val="black"/>
              </a:solidFill>
            </a:endParaRPr>
          </a:p>
        </p:txBody>
      </p:sp>
      <p:sp>
        <p:nvSpPr>
          <p:cNvPr id="80900"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r>
              <a:rPr lang="en-US">
                <a:solidFill>
                  <a:prstClr val="black"/>
                </a:solidFill>
              </a:rPr>
              <a:t>© 2007 Microsoft Corporation. All rights reserved. Microsoft, Windows, Windows Vista and other product names are or may be registered trademarks and/or trademarks in the U.S. and/or other countries.</a:t>
            </a:r>
          </a:p>
          <a:p>
            <a:r>
              <a:rPr lang="en-US">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rPr>
            </a:br>
            <a:r>
              <a:rPr lang="en-US">
                <a:solidFill>
                  <a:prstClr val="black"/>
                </a:solidFill>
              </a:rPr>
              <a:t>MICROSOFT MAKES NO WARRANTIES, EXPRESS, IMPLIED OR STATUTORY, AS TO THE INFORMATION IN THIS PRESENTATION.</a:t>
            </a:r>
          </a:p>
          <a:p>
            <a:endParaRPr lang="en-US">
              <a:solidFill>
                <a:prstClr val="black"/>
              </a:solidFill>
            </a:endParaRPr>
          </a:p>
        </p:txBody>
      </p:sp>
      <p:sp>
        <p:nvSpPr>
          <p:cNvPr id="80901"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F647525-AFBB-4B7E-8E81-F64FC32E454E}" type="slidenum">
              <a:rPr lang="en-US">
                <a:solidFill>
                  <a:prstClr val="black"/>
                </a:solidFill>
              </a:rPr>
              <a:pPr/>
              <a:t>41</a:t>
            </a:fld>
            <a:endParaRPr lang="en-US">
              <a:solidFill>
                <a:prstClr val="black"/>
              </a:solidFill>
            </a:endParaRPr>
          </a:p>
        </p:txBody>
      </p:sp>
      <p:sp>
        <p:nvSpPr>
          <p:cNvPr id="80902" name="Slide Image Placeholder 11"/>
          <p:cNvSpPr>
            <a:spLocks noGrp="1" noRot="1" noChangeAspect="1" noTextEdit="1"/>
          </p:cNvSpPr>
          <p:nvPr>
            <p:ph type="sldImg"/>
          </p:nvPr>
        </p:nvSpPr>
        <p:spPr bwMode="auto">
          <a:noFill/>
          <a:ln>
            <a:solidFill>
              <a:srgbClr val="000000"/>
            </a:solidFill>
            <a:miter lim="800000"/>
            <a:headEnd/>
            <a:tailEnd/>
          </a:ln>
        </p:spPr>
      </p:sp>
      <p:sp>
        <p:nvSpPr>
          <p:cNvPr id="80903" name="Notes Placeholder 1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nb-NO"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endParaRPr lang="nb-NO" smtClean="0">
              <a:solidFill>
                <a:prstClr val="black"/>
              </a:solidFill>
            </a:endParaRPr>
          </a:p>
        </p:txBody>
      </p:sp>
      <p:sp>
        <p:nvSpPr>
          <p:cNvPr id="77827"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D64F173A-1947-4C82-8B41-7CD2CFDC6659}" type="datetime8">
              <a:rPr lang="en-US">
                <a:solidFill>
                  <a:prstClr val="black"/>
                </a:solidFill>
              </a:rPr>
              <a:pPr/>
              <a:t>5/25/2011 2:03 PM</a:t>
            </a:fld>
            <a:endParaRPr lang="en-US">
              <a:solidFill>
                <a:prstClr val="black"/>
              </a:solidFill>
            </a:endParaRPr>
          </a:p>
        </p:txBody>
      </p:sp>
      <p:sp>
        <p:nvSpPr>
          <p:cNvPr id="77828"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r>
              <a:rPr lang="en-US">
                <a:solidFill>
                  <a:prstClr val="black"/>
                </a:solidFill>
              </a:rPr>
              <a:t>© 2007 Microsoft Corporation. All rights reserved. Microsoft, Windows, Windows Vista and other product names are or may be registered trademarks and/or trademarks in the U.S. and/or other countries.</a:t>
            </a:r>
          </a:p>
          <a:p>
            <a:r>
              <a:rPr lang="en-US">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rPr>
            </a:br>
            <a:r>
              <a:rPr lang="en-US">
                <a:solidFill>
                  <a:prstClr val="black"/>
                </a:solidFill>
              </a:rPr>
              <a:t>MICROSOFT MAKES NO WARRANTIES, EXPRESS, IMPLIED OR STATUTORY, AS TO THE INFORMATION IN THIS PRESENTATION.</a:t>
            </a:r>
          </a:p>
          <a:p>
            <a:endParaRPr lang="en-US">
              <a:solidFill>
                <a:prstClr val="black"/>
              </a:solidFill>
            </a:endParaRPr>
          </a:p>
        </p:txBody>
      </p:sp>
      <p:sp>
        <p:nvSpPr>
          <p:cNvPr id="77829"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E654022-BC82-4285-858B-7516C173576F}" type="slidenum">
              <a:rPr lang="en-US">
                <a:solidFill>
                  <a:prstClr val="black"/>
                </a:solidFill>
              </a:rPr>
              <a:pPr/>
              <a:t>54</a:t>
            </a:fld>
            <a:endParaRPr lang="en-US">
              <a:solidFill>
                <a:prstClr val="black"/>
              </a:solidFill>
            </a:endParaRPr>
          </a:p>
        </p:txBody>
      </p:sp>
      <p:sp>
        <p:nvSpPr>
          <p:cNvPr id="77830" name="Slide Image Placeholder 11"/>
          <p:cNvSpPr>
            <a:spLocks noGrp="1" noRot="1" noChangeAspect="1" noTextEdit="1"/>
          </p:cNvSpPr>
          <p:nvPr>
            <p:ph type="sldImg"/>
          </p:nvPr>
        </p:nvSpPr>
        <p:spPr bwMode="auto">
          <a:noFill/>
          <a:ln>
            <a:solidFill>
              <a:srgbClr val="000000"/>
            </a:solidFill>
            <a:miter lim="800000"/>
            <a:headEnd/>
            <a:tailEnd/>
          </a:ln>
        </p:spPr>
      </p:sp>
      <p:sp>
        <p:nvSpPr>
          <p:cNvPr id="77831" name="Notes Placeholder 1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nb-NO"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b-NO"/>
          </a:p>
        </p:txBody>
      </p:sp>
      <p:sp>
        <p:nvSpPr>
          <p:cNvPr id="4" name="Slide Number Placeholder 3"/>
          <p:cNvSpPr>
            <a:spLocks noGrp="1"/>
          </p:cNvSpPr>
          <p:nvPr>
            <p:ph type="sldNum" sz="quarter" idx="10"/>
          </p:nvPr>
        </p:nvSpPr>
        <p:spPr/>
        <p:txBody>
          <a:bodyPr/>
          <a:lstStyle/>
          <a:p>
            <a:pPr>
              <a:defRPr/>
            </a:pPr>
            <a:fld id="{1095407E-8D78-438E-BB33-291213C0F160}" type="slidenum">
              <a:rPr lang="en-US" smtClean="0">
                <a:solidFill>
                  <a:prstClr val="black"/>
                </a:solidFill>
              </a:rPr>
              <a:pPr>
                <a:defRPr/>
              </a:pPr>
              <a:t>55</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3466" y="2552689"/>
            <a:ext cx="8617068" cy="1241442"/>
          </a:xfrm>
          <a:noFill/>
        </p:spPr>
        <p:txBody>
          <a:bodyPr lIns="216000" anchor="b" anchorCtr="0">
            <a:noAutofit/>
          </a:bodyPr>
          <a:lstStyle>
            <a:lvl1pPr algn="l">
              <a:lnSpc>
                <a:spcPct val="100000"/>
              </a:lnSpc>
              <a:defRPr sz="3600">
                <a:solidFill>
                  <a:schemeClr val="accent1"/>
                </a:solidFill>
              </a:defRPr>
            </a:lvl1pPr>
          </a:lstStyle>
          <a:p>
            <a:r>
              <a:rPr lang="en-US" noProof="0" dirty="0" smtClean="0"/>
              <a:t>&lt;</a:t>
            </a:r>
            <a:r>
              <a:rPr lang="en-US" noProof="0" dirty="0" err="1" smtClean="0"/>
              <a:t>Tittel</a:t>
            </a:r>
            <a:r>
              <a:rPr lang="en-US" noProof="0" dirty="0" smtClean="0"/>
              <a:t> </a:t>
            </a:r>
            <a:r>
              <a:rPr lang="en-US" noProof="0" dirty="0" err="1" smtClean="0"/>
              <a:t>på</a:t>
            </a:r>
            <a:r>
              <a:rPr lang="en-US" noProof="0" dirty="0" smtClean="0"/>
              <a:t> </a:t>
            </a:r>
            <a:r>
              <a:rPr lang="en-US" noProof="0" dirty="0" err="1" smtClean="0"/>
              <a:t>presentasjonen</a:t>
            </a:r>
            <a:r>
              <a:rPr lang="en-US" noProof="0" dirty="0" smtClean="0"/>
              <a:t>&gt;</a:t>
            </a:r>
            <a:endParaRPr lang="nb-NO" noProof="0" dirty="0"/>
          </a:p>
        </p:txBody>
      </p:sp>
      <p:sp>
        <p:nvSpPr>
          <p:cNvPr id="10" name="Text Placeholder 14"/>
          <p:cNvSpPr>
            <a:spLocks noGrp="1"/>
          </p:cNvSpPr>
          <p:nvPr>
            <p:ph type="body" sz="quarter" idx="10" hasCustomPrompt="1"/>
          </p:nvPr>
        </p:nvSpPr>
        <p:spPr>
          <a:xfrm>
            <a:off x="263466" y="4524389"/>
            <a:ext cx="8593197" cy="620721"/>
          </a:xfrm>
        </p:spPr>
        <p:txBody>
          <a:bodyPr lIns="216000" anchor="ctr">
            <a:noAutofit/>
          </a:bodyPr>
          <a:lstStyle>
            <a:lvl1pPr>
              <a:lnSpc>
                <a:spcPct val="100000"/>
              </a:lnSpc>
              <a:buNone/>
              <a:defRPr sz="2800">
                <a:solidFill>
                  <a:srgbClr val="847363"/>
                </a:solidFill>
                <a:latin typeface="Georgia" pitchFamily="18" charset="0"/>
              </a:defRPr>
            </a:lvl1pPr>
            <a:lvl2pPr marL="0" indent="0">
              <a:spcBef>
                <a:spcPts val="2000"/>
              </a:spcBef>
              <a:buNone/>
              <a:defRPr sz="1400">
                <a:solidFill>
                  <a:srgbClr val="847363"/>
                </a:solidFill>
              </a:defRPr>
            </a:lvl2pPr>
            <a:lvl3pPr>
              <a:buNone/>
              <a:defRPr/>
            </a:lvl3pPr>
            <a:lvl4pPr>
              <a:buNone/>
              <a:defRPr/>
            </a:lvl4pPr>
            <a:lvl5pPr>
              <a:buNone/>
              <a:defRPr/>
            </a:lvl5pPr>
          </a:lstStyle>
          <a:p>
            <a:pPr lvl="0"/>
            <a:r>
              <a:rPr lang="nb-NO" noProof="0" dirty="0" smtClean="0"/>
              <a:t>&lt;Undertittel&gt;</a:t>
            </a:r>
          </a:p>
        </p:txBody>
      </p:sp>
      <p:sp>
        <p:nvSpPr>
          <p:cNvPr id="11" name="Text Placeholder 14"/>
          <p:cNvSpPr>
            <a:spLocks noGrp="1"/>
          </p:cNvSpPr>
          <p:nvPr>
            <p:ph type="body" sz="quarter" idx="11" hasCustomPrompt="1"/>
          </p:nvPr>
        </p:nvSpPr>
        <p:spPr>
          <a:xfrm>
            <a:off x="263466" y="5181624"/>
            <a:ext cx="8617068" cy="474669"/>
          </a:xfrm>
        </p:spPr>
        <p:txBody>
          <a:bodyPr lIns="216000" anchor="ctr">
            <a:noAutofit/>
          </a:bodyPr>
          <a:lstStyle>
            <a:lvl1pPr>
              <a:lnSpc>
                <a:spcPct val="100000"/>
              </a:lnSpc>
              <a:buNone/>
              <a:defRPr sz="2000">
                <a:solidFill>
                  <a:srgbClr val="847363"/>
                </a:solidFill>
                <a:latin typeface="Georgia" pitchFamily="18" charset="0"/>
              </a:defRPr>
            </a:lvl1pPr>
            <a:lvl2pPr marL="0" indent="0">
              <a:spcBef>
                <a:spcPts val="2000"/>
              </a:spcBef>
              <a:buNone/>
              <a:defRPr sz="1400">
                <a:solidFill>
                  <a:srgbClr val="847363"/>
                </a:solidFill>
              </a:defRPr>
            </a:lvl2pPr>
            <a:lvl3pPr>
              <a:buNone/>
              <a:defRPr/>
            </a:lvl3pPr>
            <a:lvl4pPr>
              <a:buNone/>
              <a:defRPr/>
            </a:lvl4pPr>
            <a:lvl5pPr>
              <a:buNone/>
              <a:defRPr/>
            </a:lvl5pPr>
          </a:lstStyle>
          <a:p>
            <a:pPr lvl="0"/>
            <a:r>
              <a:rPr lang="nb-NO" noProof="0" dirty="0" smtClean="0"/>
              <a:t>&lt;Dato og/eller anledning&gt;</a:t>
            </a:r>
          </a:p>
        </p:txBody>
      </p:sp>
      <p:pic>
        <p:nvPicPr>
          <p:cNvPr id="8" name="Picture 7" descr="struktur.jpg"/>
          <p:cNvPicPr>
            <a:picLocks noChangeAspect="1"/>
          </p:cNvPicPr>
          <p:nvPr userDrawn="1"/>
        </p:nvPicPr>
        <p:blipFill>
          <a:blip r:embed="rId2"/>
          <a:stretch>
            <a:fillRect/>
          </a:stretch>
        </p:blipFill>
        <p:spPr>
          <a:xfrm>
            <a:off x="244416" y="214269"/>
            <a:ext cx="8640000" cy="2289600"/>
          </a:xfrm>
          <a:prstGeom prst="rect">
            <a:avLst/>
          </a:prstGeom>
        </p:spPr>
      </p:pic>
      <p:cxnSp>
        <p:nvCxnSpPr>
          <p:cNvPr id="13" name="Straight Connector 12"/>
          <p:cNvCxnSpPr/>
          <p:nvPr userDrawn="1"/>
        </p:nvCxnSpPr>
        <p:spPr>
          <a:xfrm>
            <a:off x="312021" y="4141800"/>
            <a:ext cx="8496000" cy="158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6" name="Picture 15" descr="PPT_logo.jpg"/>
          <p:cNvPicPr>
            <a:picLocks noChangeAspect="1"/>
          </p:cNvPicPr>
          <p:nvPr userDrawn="1"/>
        </p:nvPicPr>
        <p:blipFill>
          <a:blip r:embed="rId3"/>
          <a:stretch>
            <a:fillRect/>
          </a:stretch>
        </p:blipFill>
        <p:spPr>
          <a:xfrm>
            <a:off x="252000" y="6094449"/>
            <a:ext cx="8640000" cy="552960"/>
          </a:xfrm>
          <a:prstGeom prst="rect">
            <a:avLst/>
          </a:prstGeom>
        </p:spPr>
      </p:pic>
    </p:spTree>
    <p:extLst>
      <p:ext uri="{BB962C8B-B14F-4D97-AF65-F5344CB8AC3E}">
        <p14:creationId xmlns:p14="http://schemas.microsoft.com/office/powerpoint/2010/main" val="2655359468"/>
      </p:ext>
    </p:extLst>
  </p:cSld>
  <p:clrMapOvr>
    <a:masterClrMapping/>
  </p:clrMapOvr>
  <p:transition>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e kolonn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&lt;</a:t>
            </a:r>
            <a:r>
              <a:rPr lang="en-US" dirty="0" err="1" smtClean="0"/>
              <a:t>Tittel</a:t>
            </a:r>
            <a:r>
              <a:rPr lang="en-US" dirty="0" smtClean="0"/>
              <a:t>&gt;</a:t>
            </a:r>
            <a:endParaRPr lang="en-US" dirty="0"/>
          </a:p>
        </p:txBody>
      </p:sp>
      <p:sp>
        <p:nvSpPr>
          <p:cNvPr id="6" name="Content Placeholder 2"/>
          <p:cNvSpPr>
            <a:spLocks noGrp="1"/>
          </p:cNvSpPr>
          <p:nvPr>
            <p:ph sz="half" idx="1" hasCustomPrompt="1"/>
          </p:nvPr>
        </p:nvSpPr>
        <p:spPr>
          <a:xfrm>
            <a:off x="258825" y="1274733"/>
            <a:ext cx="2808000" cy="48780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nb-NO" noProof="0" dirty="0" smtClean="0"/>
              <a:t>Nivå 1</a:t>
            </a:r>
            <a:endParaRPr lang="en-US" dirty="0" smtClean="0"/>
          </a:p>
          <a:p>
            <a:pPr lvl="1"/>
            <a:r>
              <a:rPr lang="en-US" dirty="0" err="1" smtClean="0"/>
              <a:t>Nivå</a:t>
            </a:r>
            <a:r>
              <a:rPr lang="en-US" dirty="0" smtClean="0"/>
              <a:t> 2</a:t>
            </a:r>
          </a:p>
        </p:txBody>
      </p:sp>
      <p:sp>
        <p:nvSpPr>
          <p:cNvPr id="7" name="Content Placeholder 3"/>
          <p:cNvSpPr>
            <a:spLocks noGrp="1"/>
          </p:cNvSpPr>
          <p:nvPr>
            <p:ph sz="half" idx="2" hasCustomPrompt="1"/>
          </p:nvPr>
        </p:nvSpPr>
        <p:spPr>
          <a:xfrm>
            <a:off x="3169391" y="1274732"/>
            <a:ext cx="2808000" cy="4878000"/>
          </a:xfrm>
        </p:spPr>
        <p:txBody>
          <a:bodyPr/>
          <a:lstStyle>
            <a:lvl1pPr>
              <a:defRPr sz="1800"/>
            </a:lvl1pPr>
            <a:lvl2pPr>
              <a:defRPr sz="1600"/>
            </a:lvl2pPr>
            <a:lvl3pPr>
              <a:defRPr sz="1200"/>
            </a:lvl3pPr>
            <a:lvl4pPr>
              <a:defRPr sz="1100"/>
            </a:lvl4pPr>
            <a:lvl5pPr>
              <a:defRPr sz="1100"/>
            </a:lvl5pPr>
            <a:lvl6pPr>
              <a:defRPr sz="1800"/>
            </a:lvl6pPr>
            <a:lvl7pPr>
              <a:defRPr sz="1800"/>
            </a:lvl7pPr>
            <a:lvl8pPr>
              <a:defRPr sz="1800"/>
            </a:lvl8pPr>
            <a:lvl9pPr>
              <a:defRPr sz="1800"/>
            </a:lvl9pPr>
          </a:lstStyle>
          <a:p>
            <a:pPr lvl="0"/>
            <a:r>
              <a:rPr lang="nb-NO" noProof="0" dirty="0" smtClean="0"/>
              <a:t>Nivå 1</a:t>
            </a:r>
            <a:endParaRPr lang="en-US" dirty="0" smtClean="0"/>
          </a:p>
          <a:p>
            <a:pPr lvl="1"/>
            <a:r>
              <a:rPr lang="en-US" dirty="0" err="1" smtClean="0"/>
              <a:t>Nivå</a:t>
            </a:r>
            <a:r>
              <a:rPr lang="en-US" dirty="0" smtClean="0"/>
              <a:t> 2</a:t>
            </a:r>
          </a:p>
        </p:txBody>
      </p:sp>
      <p:sp>
        <p:nvSpPr>
          <p:cNvPr id="11" name="Footer Placeholder 4"/>
          <p:cNvSpPr>
            <a:spLocks noGrp="1"/>
          </p:cNvSpPr>
          <p:nvPr>
            <p:ph type="ftr" sz="quarter" idx="3"/>
          </p:nvPr>
        </p:nvSpPr>
        <p:spPr>
          <a:xfrm>
            <a:off x="249860" y="6492875"/>
            <a:ext cx="4322140" cy="365125"/>
          </a:xfrm>
          <a:prstGeom prst="rect">
            <a:avLst/>
          </a:prstGeom>
        </p:spPr>
        <p:txBody>
          <a:bodyPr vert="horz" lIns="91440" tIns="45720" rIns="91440" bIns="45720" rtlCol="0" anchor="ctr"/>
          <a:lstStyle>
            <a:lvl1pPr algn="l">
              <a:defRPr sz="800">
                <a:solidFill>
                  <a:schemeClr val="accent1"/>
                </a:solidFill>
                <a:latin typeface="+mn-lt"/>
              </a:defRPr>
            </a:lvl1pPr>
          </a:lstStyle>
          <a:p>
            <a:r>
              <a:rPr lang="nb-NO" smtClean="0">
                <a:solidFill>
                  <a:srgbClr val="857362"/>
                </a:solidFill>
              </a:rPr>
              <a:t>Bunntekst -- Endres i toppmenyen: ”Insert” -&gt; ”Header &amp; Footer” (Velg ”Apply to all”)</a:t>
            </a:r>
            <a:endParaRPr lang="en-US" dirty="0">
              <a:solidFill>
                <a:srgbClr val="857362"/>
              </a:solidFill>
            </a:endParaRPr>
          </a:p>
        </p:txBody>
      </p:sp>
      <p:sp>
        <p:nvSpPr>
          <p:cNvPr id="12" name="Slide Number Placeholder 5"/>
          <p:cNvSpPr>
            <a:spLocks noGrp="1"/>
          </p:cNvSpPr>
          <p:nvPr>
            <p:ph type="sldNum" sz="quarter" idx="4"/>
          </p:nvPr>
        </p:nvSpPr>
        <p:spPr>
          <a:xfrm>
            <a:off x="6742035" y="6492899"/>
            <a:ext cx="2133600" cy="365125"/>
          </a:xfrm>
          <a:prstGeom prst="rect">
            <a:avLst/>
          </a:prstGeom>
        </p:spPr>
        <p:txBody>
          <a:bodyPr vert="horz" lIns="91440" tIns="45720" rIns="91440" bIns="45720" rtlCol="0" anchor="ctr"/>
          <a:lstStyle>
            <a:lvl1pPr algn="r">
              <a:defRPr sz="800">
                <a:solidFill>
                  <a:schemeClr val="accent1"/>
                </a:solidFill>
                <a:latin typeface="+mn-lt"/>
              </a:defRPr>
            </a:lvl1pPr>
          </a:lstStyle>
          <a:p>
            <a:r>
              <a:rPr lang="en-US" dirty="0" smtClean="0">
                <a:solidFill>
                  <a:srgbClr val="857362"/>
                </a:solidFill>
              </a:rPr>
              <a:t>Side </a:t>
            </a:r>
            <a:fld id="{0C342036-F52B-48FD-A090-765F7E4C8878}" type="slidenum">
              <a:rPr lang="en-US" smtClean="0">
                <a:solidFill>
                  <a:srgbClr val="857362"/>
                </a:solidFill>
              </a:rPr>
              <a:pPr/>
              <a:t>‹#›</a:t>
            </a:fld>
            <a:endParaRPr lang="en-US" dirty="0">
              <a:solidFill>
                <a:srgbClr val="857362"/>
              </a:solidFill>
            </a:endParaRPr>
          </a:p>
        </p:txBody>
      </p:sp>
      <p:sp>
        <p:nvSpPr>
          <p:cNvPr id="13" name="Text Placeholder 7"/>
          <p:cNvSpPr>
            <a:spLocks noGrp="1"/>
          </p:cNvSpPr>
          <p:nvPr>
            <p:ph type="body" sz="quarter" idx="13" hasCustomPrompt="1"/>
          </p:nvPr>
        </p:nvSpPr>
        <p:spPr>
          <a:xfrm>
            <a:off x="249890" y="6224049"/>
            <a:ext cx="8640000" cy="214312"/>
          </a:xfrm>
        </p:spPr>
        <p:txBody>
          <a:bodyPr>
            <a:noAutofit/>
          </a:bodyPr>
          <a:lstStyle>
            <a:lvl1pPr marL="0" indent="0">
              <a:lnSpc>
                <a:spcPct val="100000"/>
              </a:lnSpc>
              <a:spcBef>
                <a:spcPts val="0"/>
              </a:spcBef>
              <a:buNone/>
              <a:defRPr sz="800"/>
            </a:lvl1pPr>
            <a:lvl2pPr>
              <a:buNone/>
              <a:defRPr sz="1000"/>
            </a:lvl2pPr>
            <a:lvl3pPr>
              <a:buNone/>
              <a:defRPr sz="1000"/>
            </a:lvl3pPr>
            <a:lvl4pPr>
              <a:buNone/>
              <a:defRPr sz="1000"/>
            </a:lvl4pPr>
            <a:lvl5pPr>
              <a:buNone/>
              <a:defRPr sz="1000"/>
            </a:lvl5pPr>
          </a:lstStyle>
          <a:p>
            <a:pPr lvl="0"/>
            <a:r>
              <a:rPr lang="en-US" dirty="0" smtClean="0"/>
              <a:t>&lt;</a:t>
            </a:r>
            <a:r>
              <a:rPr lang="en-US" dirty="0" err="1" smtClean="0"/>
              <a:t>Fotnote</a:t>
            </a:r>
            <a:r>
              <a:rPr lang="en-US" dirty="0" smtClean="0"/>
              <a:t>&gt;</a:t>
            </a:r>
            <a:endParaRPr lang="en-US" dirty="0"/>
          </a:p>
        </p:txBody>
      </p:sp>
      <p:sp>
        <p:nvSpPr>
          <p:cNvPr id="8" name="Content Placeholder 3"/>
          <p:cNvSpPr>
            <a:spLocks noGrp="1"/>
          </p:cNvSpPr>
          <p:nvPr>
            <p:ph sz="half" idx="14" hasCustomPrompt="1"/>
          </p:nvPr>
        </p:nvSpPr>
        <p:spPr>
          <a:xfrm>
            <a:off x="6079957" y="1274732"/>
            <a:ext cx="2808000" cy="4878000"/>
          </a:xfrm>
        </p:spPr>
        <p:txBody>
          <a:bodyPr/>
          <a:lstStyle>
            <a:lvl1pPr>
              <a:defRPr sz="1800"/>
            </a:lvl1pPr>
            <a:lvl2pPr>
              <a:defRPr sz="1600"/>
            </a:lvl2pPr>
            <a:lvl3pPr>
              <a:defRPr sz="1200"/>
            </a:lvl3pPr>
            <a:lvl4pPr>
              <a:defRPr sz="1100"/>
            </a:lvl4pPr>
            <a:lvl5pPr>
              <a:defRPr sz="1100"/>
            </a:lvl5pPr>
            <a:lvl6pPr>
              <a:defRPr sz="1800"/>
            </a:lvl6pPr>
            <a:lvl7pPr>
              <a:defRPr sz="1800"/>
            </a:lvl7pPr>
            <a:lvl8pPr>
              <a:defRPr sz="1800"/>
            </a:lvl8pPr>
            <a:lvl9pPr>
              <a:defRPr sz="1800"/>
            </a:lvl9pPr>
          </a:lstStyle>
          <a:p>
            <a:pPr lvl="0"/>
            <a:r>
              <a:rPr lang="nb-NO" noProof="0" dirty="0" smtClean="0"/>
              <a:t>Nivå 1 </a:t>
            </a:r>
          </a:p>
          <a:p>
            <a:pPr lvl="1"/>
            <a:r>
              <a:rPr lang="en-US" dirty="0" err="1" smtClean="0"/>
              <a:t>Nivå</a:t>
            </a:r>
            <a:r>
              <a:rPr lang="en-US" dirty="0" smtClean="0"/>
              <a:t> 2</a:t>
            </a:r>
          </a:p>
        </p:txBody>
      </p:sp>
    </p:spTree>
    <p:extLst>
      <p:ext uri="{BB962C8B-B14F-4D97-AF65-F5344CB8AC3E}">
        <p14:creationId xmlns:p14="http://schemas.microsoft.com/office/powerpoint/2010/main" val="3551352649"/>
      </p:ext>
    </p:extLst>
  </p:cSld>
  <p:clrMapOvr>
    <a:masterClrMapping/>
  </p:clrMapOvr>
  <p:transition>
    <p:fade thruBlk="1"/>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800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84158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30035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18086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89044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97828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43196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Sisteside/kontakt">
    <p:spTree>
      <p:nvGrpSpPr>
        <p:cNvPr id="1" name=""/>
        <p:cNvGrpSpPr/>
        <p:nvPr/>
      </p:nvGrpSpPr>
      <p:grpSpPr>
        <a:xfrm>
          <a:off x="0" y="0"/>
          <a:ext cx="0" cy="0"/>
          <a:chOff x="0" y="0"/>
          <a:chExt cx="0" cy="0"/>
        </a:xfrm>
      </p:grpSpPr>
      <p:pic>
        <p:nvPicPr>
          <p:cNvPr id="18" name="Picture 17" descr="BEKK_kart.jpg"/>
          <p:cNvPicPr>
            <a:picLocks noChangeAspect="1"/>
          </p:cNvPicPr>
          <p:nvPr userDrawn="1"/>
        </p:nvPicPr>
        <p:blipFill>
          <a:blip r:embed="rId2"/>
          <a:srcRect b="15921"/>
          <a:stretch>
            <a:fillRect/>
          </a:stretch>
        </p:blipFill>
        <p:spPr>
          <a:xfrm>
            <a:off x="234896" y="207917"/>
            <a:ext cx="8643600" cy="2955840"/>
          </a:xfrm>
          <a:prstGeom prst="rect">
            <a:avLst/>
          </a:prstGeom>
        </p:spPr>
      </p:pic>
      <p:pic>
        <p:nvPicPr>
          <p:cNvPr id="19" name="Picture 18" descr="Bekk_pos [Converted].jpg                                       0007AA60 AndresMac                      C163723E:"/>
          <p:cNvPicPr>
            <a:picLocks noChangeAspect="1" noChangeArrowheads="1"/>
          </p:cNvPicPr>
          <p:nvPr userDrawn="1"/>
        </p:nvPicPr>
        <p:blipFill>
          <a:blip r:embed="rId3" cstate="print"/>
          <a:srcRect/>
          <a:stretch>
            <a:fillRect/>
          </a:stretch>
        </p:blipFill>
        <p:spPr bwMode="auto">
          <a:xfrm>
            <a:off x="4086657" y="4086234"/>
            <a:ext cx="972000" cy="254607"/>
          </a:xfrm>
          <a:prstGeom prst="rect">
            <a:avLst/>
          </a:prstGeom>
          <a:noFill/>
        </p:spPr>
      </p:pic>
      <p:sp>
        <p:nvSpPr>
          <p:cNvPr id="23" name="TextBox 22"/>
          <p:cNvSpPr txBox="1"/>
          <p:nvPr userDrawn="1"/>
        </p:nvSpPr>
        <p:spPr>
          <a:xfrm>
            <a:off x="2216727" y="5786883"/>
            <a:ext cx="4719782" cy="338554"/>
          </a:xfrm>
          <a:prstGeom prst="rect">
            <a:avLst/>
          </a:prstGeom>
          <a:noFill/>
        </p:spPr>
        <p:txBody>
          <a:bodyPr wrap="square" rtlCol="0">
            <a:spAutoFit/>
          </a:bodyPr>
          <a:lstStyle/>
          <a:p>
            <a:pPr algn="ctr"/>
            <a:r>
              <a:rPr lang="nb-NO" sz="800" dirty="0" smtClean="0">
                <a:solidFill>
                  <a:prstClr val="black"/>
                </a:solidFill>
                <a:latin typeface="Georgia" pitchFamily="18" charset="0"/>
              </a:rPr>
              <a:t>BEKK CONSULTING AS</a:t>
            </a:r>
          </a:p>
          <a:p>
            <a:pPr algn="ctr"/>
            <a:r>
              <a:rPr lang="nb-NO" sz="800" dirty="0" smtClean="0">
                <a:solidFill>
                  <a:prstClr val="black"/>
                </a:solidFill>
                <a:latin typeface="Georgia" pitchFamily="18" charset="0"/>
              </a:rPr>
              <a:t>SKUR 39, VIPPETANGEN. P.O. BOX 134 SENTRUM, 0102 OSLO, NORWAY. WWW.BEKK.NO</a:t>
            </a:r>
            <a:endParaRPr lang="en-US" sz="800" dirty="0">
              <a:solidFill>
                <a:prstClr val="black"/>
              </a:solidFill>
              <a:latin typeface="Georgia" pitchFamily="18" charset="0"/>
            </a:endParaRPr>
          </a:p>
        </p:txBody>
      </p:sp>
      <p:sp>
        <p:nvSpPr>
          <p:cNvPr id="7" name="Content Placeholder 24"/>
          <p:cNvSpPr>
            <a:spLocks noGrp="1"/>
          </p:cNvSpPr>
          <p:nvPr>
            <p:ph sz="quarter" idx="13" hasCustomPrompt="1"/>
          </p:nvPr>
        </p:nvSpPr>
        <p:spPr>
          <a:xfrm>
            <a:off x="2928937" y="4643417"/>
            <a:ext cx="3286125" cy="180000"/>
          </a:xfrm>
        </p:spPr>
        <p:txBody>
          <a:bodyPr tIns="0" bIns="0">
            <a:noAutofit/>
          </a:bodyPr>
          <a:lstStyle>
            <a:lvl1pPr marL="0" indent="0" algn="ctr">
              <a:lnSpc>
                <a:spcPct val="100000"/>
              </a:lnSpc>
              <a:spcBef>
                <a:spcPts val="0"/>
              </a:spcBef>
              <a:spcAft>
                <a:spcPts val="0"/>
              </a:spcAft>
              <a:buNone/>
              <a:defRPr sz="1200" b="1"/>
            </a:lvl1pPr>
            <a:lvl2pPr>
              <a:buNone/>
              <a:defRPr/>
            </a:lvl2pPr>
            <a:lvl3pPr>
              <a:buNone/>
              <a:defRPr/>
            </a:lvl3pPr>
            <a:lvl4pPr>
              <a:buNone/>
              <a:defRPr/>
            </a:lvl4pPr>
            <a:lvl5pPr>
              <a:buNone/>
              <a:defRPr/>
            </a:lvl5pPr>
          </a:lstStyle>
          <a:p>
            <a:pPr lvl="0"/>
            <a:r>
              <a:rPr lang="en-US" dirty="0" smtClean="0"/>
              <a:t>&lt;</a:t>
            </a:r>
            <a:r>
              <a:rPr lang="en-US" dirty="0" err="1" smtClean="0"/>
              <a:t>navn</a:t>
            </a:r>
            <a:r>
              <a:rPr lang="en-US" dirty="0" smtClean="0"/>
              <a:t>&gt;</a:t>
            </a:r>
            <a:endParaRPr lang="nb-NO" dirty="0" smtClean="0"/>
          </a:p>
        </p:txBody>
      </p:sp>
      <p:sp>
        <p:nvSpPr>
          <p:cNvPr id="10" name="Content Placeholder 24"/>
          <p:cNvSpPr>
            <a:spLocks noGrp="1"/>
          </p:cNvSpPr>
          <p:nvPr>
            <p:ph sz="quarter" idx="16" hasCustomPrompt="1"/>
          </p:nvPr>
        </p:nvSpPr>
        <p:spPr>
          <a:xfrm>
            <a:off x="2928937" y="4830464"/>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&lt;stilling&gt;</a:t>
            </a:r>
            <a:endParaRPr lang="nb-NO" dirty="0" smtClean="0"/>
          </a:p>
        </p:txBody>
      </p:sp>
      <p:sp>
        <p:nvSpPr>
          <p:cNvPr id="12" name="Content Placeholder 24"/>
          <p:cNvSpPr>
            <a:spLocks noGrp="1"/>
          </p:cNvSpPr>
          <p:nvPr>
            <p:ph sz="quarter" idx="17" hasCustomPrompt="1"/>
          </p:nvPr>
        </p:nvSpPr>
        <p:spPr>
          <a:xfrm>
            <a:off x="2928937" y="5016805"/>
            <a:ext cx="3286125" cy="180000"/>
          </a:xfrm>
        </p:spPr>
        <p:txBody>
          <a:bodyPr tIns="0" bIns="0">
            <a:noAutofit/>
          </a:bodyPr>
          <a:lstStyle>
            <a:lvl1pPr marL="0" indent="0" algn="ctr">
              <a:lnSpc>
                <a:spcPct val="100000"/>
              </a:lnSpc>
              <a:spcBef>
                <a:spcPts val="0"/>
              </a:spcBef>
              <a:spcAft>
                <a:spcPts val="0"/>
              </a:spcAft>
              <a:buNone/>
              <a:defRPr sz="1200" b="0" baseline="0"/>
            </a:lvl1pPr>
            <a:lvl2pPr>
              <a:buNone/>
              <a:defRPr/>
            </a:lvl2pPr>
            <a:lvl3pPr>
              <a:buNone/>
              <a:defRPr/>
            </a:lvl3pPr>
            <a:lvl4pPr>
              <a:buNone/>
              <a:defRPr/>
            </a:lvl4pPr>
            <a:lvl5pPr>
              <a:buNone/>
              <a:defRPr/>
            </a:lvl5pPr>
          </a:lstStyle>
          <a:p>
            <a:pPr lvl="0"/>
            <a:r>
              <a:rPr lang="en-US" dirty="0" smtClean="0"/>
              <a:t>+47 &lt;</a:t>
            </a:r>
            <a:r>
              <a:rPr lang="en-US" dirty="0" err="1" smtClean="0"/>
              <a:t>telefonnumer</a:t>
            </a:r>
            <a:r>
              <a:rPr lang="en-US" dirty="0" smtClean="0"/>
              <a:t>&gt;</a:t>
            </a:r>
            <a:endParaRPr lang="nb-NO" dirty="0" smtClean="0"/>
          </a:p>
        </p:txBody>
      </p:sp>
      <p:sp>
        <p:nvSpPr>
          <p:cNvPr id="13" name="Content Placeholder 24"/>
          <p:cNvSpPr>
            <a:spLocks noGrp="1"/>
          </p:cNvSpPr>
          <p:nvPr>
            <p:ph sz="quarter" idx="18" hasCustomPrompt="1"/>
          </p:nvPr>
        </p:nvSpPr>
        <p:spPr>
          <a:xfrm>
            <a:off x="2928937" y="5204609"/>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&lt;e-</a:t>
            </a:r>
            <a:r>
              <a:rPr lang="en-US" dirty="0" err="1" smtClean="0"/>
              <a:t>postadresse</a:t>
            </a:r>
            <a:r>
              <a:rPr lang="en-US" dirty="0" smtClean="0"/>
              <a:t>&gt;</a:t>
            </a:r>
            <a:endParaRPr lang="nb-NO" dirty="0" smtClean="0"/>
          </a:p>
        </p:txBody>
      </p:sp>
    </p:spTree>
    <p:extLst>
      <p:ext uri="{BB962C8B-B14F-4D97-AF65-F5344CB8AC3E}">
        <p14:creationId xmlns:p14="http://schemas.microsoft.com/office/powerpoint/2010/main" val="1300583857"/>
      </p:ext>
    </p:extLst>
  </p:cSld>
  <p:clrMapOvr>
    <a:masterClrMapping/>
  </p:clrMapOvr>
  <p:transition>
    <p:fade thruBlk="1"/>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 No Silverligh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340688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6608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e kolonner (brune seksjon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&lt;</a:t>
            </a:r>
            <a:r>
              <a:rPr lang="en-US" dirty="0" err="1" smtClean="0"/>
              <a:t>Tittel</a:t>
            </a:r>
            <a:r>
              <a:rPr lang="en-US" dirty="0" smtClean="0"/>
              <a:t>&gt;</a:t>
            </a:r>
            <a:endParaRPr lang="en-US" dirty="0"/>
          </a:p>
        </p:txBody>
      </p:sp>
      <p:sp>
        <p:nvSpPr>
          <p:cNvPr id="7" name="Content Placeholder 3"/>
          <p:cNvSpPr>
            <a:spLocks noGrp="1"/>
          </p:cNvSpPr>
          <p:nvPr>
            <p:ph sz="half" idx="2" hasCustomPrompt="1"/>
          </p:nvPr>
        </p:nvSpPr>
        <p:spPr>
          <a:xfrm>
            <a:off x="3198280" y="1712886"/>
            <a:ext cx="2747440" cy="4418075"/>
          </a:xfrm>
        </p:spPr>
        <p:txBody>
          <a:bodyPr/>
          <a:lstStyle>
            <a:lvl1pPr marL="0" indent="0">
              <a:lnSpc>
                <a:spcPts val="2000"/>
              </a:lnSpc>
              <a:spcBef>
                <a:spcPts val="1000"/>
              </a:spcBef>
              <a:spcAft>
                <a:spcPts val="0"/>
              </a:spcAft>
              <a:buNone/>
              <a:defRPr sz="1600" baseline="0"/>
            </a:lvl1pPr>
            <a:lvl2pPr>
              <a:defRPr sz="1400"/>
            </a:lvl2pPr>
            <a:lvl3pPr>
              <a:buNone/>
              <a:defRPr sz="1200"/>
            </a:lvl3pPr>
            <a:lvl4pPr>
              <a:defRPr sz="1100"/>
            </a:lvl4pPr>
            <a:lvl5pPr>
              <a:defRPr sz="1100"/>
            </a:lvl5pPr>
            <a:lvl6pPr>
              <a:defRPr sz="1800"/>
            </a:lvl6pPr>
            <a:lvl7pPr>
              <a:defRPr sz="1800"/>
            </a:lvl7pPr>
            <a:lvl8pPr>
              <a:defRPr sz="1800"/>
            </a:lvl8pPr>
            <a:lvl9pPr>
              <a:defRPr sz="1800"/>
            </a:lvl9pPr>
          </a:lstStyle>
          <a:p>
            <a:pPr lvl="0"/>
            <a:r>
              <a:rPr lang="nb-NO" noProof="0" dirty="0" smtClean="0"/>
              <a:t>Første punkt (</a:t>
            </a:r>
            <a:r>
              <a:rPr lang="nb-NO" noProof="0" dirty="0" err="1" smtClean="0"/>
              <a:t>bullet</a:t>
            </a:r>
            <a:r>
              <a:rPr lang="nb-NO" noProof="0" dirty="0" smtClean="0"/>
              <a:t> ikke nødvendig)</a:t>
            </a:r>
          </a:p>
        </p:txBody>
      </p:sp>
      <p:sp>
        <p:nvSpPr>
          <p:cNvPr id="11" name="Footer Placeholder 4"/>
          <p:cNvSpPr>
            <a:spLocks noGrp="1"/>
          </p:cNvSpPr>
          <p:nvPr>
            <p:ph type="ftr" sz="quarter" idx="3"/>
          </p:nvPr>
        </p:nvSpPr>
        <p:spPr>
          <a:xfrm>
            <a:off x="249860" y="6492875"/>
            <a:ext cx="4322140" cy="365125"/>
          </a:xfrm>
          <a:prstGeom prst="rect">
            <a:avLst/>
          </a:prstGeom>
        </p:spPr>
        <p:txBody>
          <a:bodyPr vert="horz" lIns="91440" tIns="45720" rIns="91440" bIns="45720" rtlCol="0" anchor="ctr"/>
          <a:lstStyle>
            <a:lvl1pPr algn="l">
              <a:defRPr sz="800">
                <a:solidFill>
                  <a:schemeClr val="accent1"/>
                </a:solidFill>
                <a:latin typeface="+mn-lt"/>
              </a:defRPr>
            </a:lvl1pPr>
          </a:lstStyle>
          <a:p>
            <a:r>
              <a:rPr lang="nb-NO" smtClean="0">
                <a:solidFill>
                  <a:srgbClr val="857362"/>
                </a:solidFill>
              </a:rPr>
              <a:t>Bunntekst -- Endres i toppmenyen: ”Insert” -&gt; ”Header &amp; Footer” (Velg ”Apply to all”)</a:t>
            </a:r>
            <a:endParaRPr lang="en-US" dirty="0">
              <a:solidFill>
                <a:srgbClr val="857362"/>
              </a:solidFill>
            </a:endParaRPr>
          </a:p>
        </p:txBody>
      </p:sp>
      <p:sp>
        <p:nvSpPr>
          <p:cNvPr id="12" name="Slide Number Placeholder 5"/>
          <p:cNvSpPr>
            <a:spLocks noGrp="1"/>
          </p:cNvSpPr>
          <p:nvPr>
            <p:ph type="sldNum" sz="quarter" idx="4"/>
          </p:nvPr>
        </p:nvSpPr>
        <p:spPr>
          <a:xfrm>
            <a:off x="6742035" y="6492899"/>
            <a:ext cx="2133600" cy="365125"/>
          </a:xfrm>
          <a:prstGeom prst="rect">
            <a:avLst/>
          </a:prstGeom>
        </p:spPr>
        <p:txBody>
          <a:bodyPr vert="horz" lIns="91440" tIns="45720" rIns="91440" bIns="45720" rtlCol="0" anchor="ctr"/>
          <a:lstStyle>
            <a:lvl1pPr algn="r">
              <a:defRPr sz="800">
                <a:solidFill>
                  <a:schemeClr val="accent1"/>
                </a:solidFill>
                <a:latin typeface="+mn-lt"/>
              </a:defRPr>
            </a:lvl1pPr>
          </a:lstStyle>
          <a:p>
            <a:r>
              <a:rPr lang="en-US" dirty="0" smtClean="0">
                <a:solidFill>
                  <a:srgbClr val="857362"/>
                </a:solidFill>
              </a:rPr>
              <a:t>Side </a:t>
            </a:r>
            <a:fld id="{0C342036-F52B-48FD-A090-765F7E4C8878}" type="slidenum">
              <a:rPr lang="en-US" smtClean="0">
                <a:solidFill>
                  <a:srgbClr val="857362"/>
                </a:solidFill>
              </a:rPr>
              <a:pPr/>
              <a:t>‹#›</a:t>
            </a:fld>
            <a:endParaRPr lang="en-US" dirty="0">
              <a:solidFill>
                <a:srgbClr val="857362"/>
              </a:solidFill>
            </a:endParaRPr>
          </a:p>
        </p:txBody>
      </p:sp>
      <p:sp>
        <p:nvSpPr>
          <p:cNvPr id="13" name="Text Placeholder 7"/>
          <p:cNvSpPr>
            <a:spLocks noGrp="1"/>
          </p:cNvSpPr>
          <p:nvPr>
            <p:ph type="body" sz="quarter" idx="13" hasCustomPrompt="1"/>
          </p:nvPr>
        </p:nvSpPr>
        <p:spPr>
          <a:xfrm>
            <a:off x="249890" y="6224049"/>
            <a:ext cx="8640000" cy="214312"/>
          </a:xfrm>
        </p:spPr>
        <p:txBody>
          <a:bodyPr>
            <a:noAutofit/>
          </a:bodyPr>
          <a:lstStyle>
            <a:lvl1pPr marL="0" indent="0">
              <a:lnSpc>
                <a:spcPct val="100000"/>
              </a:lnSpc>
              <a:spcBef>
                <a:spcPts val="0"/>
              </a:spcBef>
              <a:buNone/>
              <a:defRPr sz="800"/>
            </a:lvl1pPr>
            <a:lvl2pPr>
              <a:buNone/>
              <a:defRPr sz="1000"/>
            </a:lvl2pPr>
            <a:lvl3pPr>
              <a:buNone/>
              <a:defRPr sz="1000"/>
            </a:lvl3pPr>
            <a:lvl4pPr>
              <a:buNone/>
              <a:defRPr sz="1000"/>
            </a:lvl4pPr>
            <a:lvl5pPr>
              <a:buNone/>
              <a:defRPr sz="1000"/>
            </a:lvl5pPr>
          </a:lstStyle>
          <a:p>
            <a:pPr lvl="0"/>
            <a:r>
              <a:rPr lang="en-US" dirty="0" smtClean="0"/>
              <a:t>&lt;</a:t>
            </a:r>
            <a:r>
              <a:rPr lang="en-US" dirty="0" err="1" smtClean="0"/>
              <a:t>Fotnote</a:t>
            </a:r>
            <a:r>
              <a:rPr lang="en-US" dirty="0" smtClean="0"/>
              <a:t>&gt;</a:t>
            </a:r>
            <a:endParaRPr lang="en-US" dirty="0"/>
          </a:p>
        </p:txBody>
      </p:sp>
      <p:sp>
        <p:nvSpPr>
          <p:cNvPr id="15" name="Rectangle 8"/>
          <p:cNvSpPr>
            <a:spLocks noGrp="1"/>
          </p:cNvSpPr>
          <p:nvPr>
            <p:ph type="body" sz="quarter" idx="15" hasCustomPrompt="1"/>
          </p:nvPr>
        </p:nvSpPr>
        <p:spPr>
          <a:xfrm>
            <a:off x="3198280" y="1274732"/>
            <a:ext cx="2747440" cy="360000"/>
          </a:xfrm>
          <a:solidFill>
            <a:schemeClr val="accent1"/>
          </a:solidFill>
        </p:spPr>
        <p:txBody>
          <a:bodyPr tIns="36000" bIns="36000" anchor="ctr" anchorCtr="0"/>
          <a:lstStyle>
            <a:lvl1pPr>
              <a:lnSpc>
                <a:spcPct val="100000"/>
              </a:lnSpc>
              <a:spcAft>
                <a:spcPts val="0"/>
              </a:spcAft>
              <a:buNone/>
              <a:defRPr sz="1600" b="0" baseline="0">
                <a:solidFill>
                  <a:schemeClr val="bg1"/>
                </a:solidFill>
              </a:defRPr>
            </a:lvl1pPr>
            <a:extLst/>
          </a:lstStyle>
          <a:p>
            <a:pPr lvl="0"/>
            <a:r>
              <a:rPr lang="nb-NO" dirty="0" smtClean="0"/>
              <a:t>&lt;Tittel&gt;</a:t>
            </a:r>
            <a:endParaRPr lang="en-US" dirty="0"/>
          </a:p>
        </p:txBody>
      </p:sp>
      <p:sp>
        <p:nvSpPr>
          <p:cNvPr id="14" name="Content Placeholder 3"/>
          <p:cNvSpPr>
            <a:spLocks noGrp="1"/>
          </p:cNvSpPr>
          <p:nvPr>
            <p:ph sz="half" idx="18" hasCustomPrompt="1"/>
          </p:nvPr>
        </p:nvSpPr>
        <p:spPr>
          <a:xfrm>
            <a:off x="254501" y="1712886"/>
            <a:ext cx="2747440" cy="4418075"/>
          </a:xfrm>
        </p:spPr>
        <p:txBody>
          <a:bodyPr/>
          <a:lstStyle>
            <a:lvl1pPr marL="0" indent="0">
              <a:lnSpc>
                <a:spcPts val="2000"/>
              </a:lnSpc>
              <a:spcBef>
                <a:spcPts val="1000"/>
              </a:spcBef>
              <a:spcAft>
                <a:spcPts val="0"/>
              </a:spcAft>
              <a:buNone/>
              <a:defRPr sz="1600" baseline="0"/>
            </a:lvl1pPr>
            <a:lvl2pPr>
              <a:defRPr sz="1400"/>
            </a:lvl2pPr>
            <a:lvl3pPr>
              <a:buNone/>
              <a:defRPr sz="1200"/>
            </a:lvl3pPr>
            <a:lvl4pPr>
              <a:defRPr sz="1100"/>
            </a:lvl4pPr>
            <a:lvl5pPr>
              <a:defRPr sz="1100"/>
            </a:lvl5pPr>
            <a:lvl6pPr>
              <a:defRPr sz="1800"/>
            </a:lvl6pPr>
            <a:lvl7pPr>
              <a:defRPr sz="1800"/>
            </a:lvl7pPr>
            <a:lvl8pPr>
              <a:defRPr sz="1800"/>
            </a:lvl8pPr>
            <a:lvl9pPr>
              <a:defRPr sz="1800"/>
            </a:lvl9pPr>
          </a:lstStyle>
          <a:p>
            <a:pPr lvl="0"/>
            <a:r>
              <a:rPr lang="nb-NO" noProof="0" dirty="0" smtClean="0"/>
              <a:t>Første punkt (</a:t>
            </a:r>
            <a:r>
              <a:rPr lang="nb-NO" noProof="0" dirty="0" err="1" smtClean="0"/>
              <a:t>bullet</a:t>
            </a:r>
            <a:r>
              <a:rPr lang="nb-NO" noProof="0" dirty="0" smtClean="0"/>
              <a:t> ikke nødvendig)</a:t>
            </a:r>
          </a:p>
        </p:txBody>
      </p:sp>
      <p:sp>
        <p:nvSpPr>
          <p:cNvPr id="17" name="Rectangle 8"/>
          <p:cNvSpPr>
            <a:spLocks noGrp="1"/>
          </p:cNvSpPr>
          <p:nvPr>
            <p:ph type="body" sz="quarter" idx="19" hasCustomPrompt="1"/>
          </p:nvPr>
        </p:nvSpPr>
        <p:spPr>
          <a:xfrm>
            <a:off x="254501" y="1274732"/>
            <a:ext cx="2747440" cy="360000"/>
          </a:xfrm>
          <a:solidFill>
            <a:schemeClr val="accent1"/>
          </a:solidFill>
        </p:spPr>
        <p:txBody>
          <a:bodyPr tIns="36000" bIns="36000" anchor="ctr" anchorCtr="0"/>
          <a:lstStyle>
            <a:lvl1pPr>
              <a:lnSpc>
                <a:spcPct val="100000"/>
              </a:lnSpc>
              <a:spcAft>
                <a:spcPts val="0"/>
              </a:spcAft>
              <a:buNone/>
              <a:defRPr sz="1600" b="0" baseline="0">
                <a:solidFill>
                  <a:schemeClr val="bg1"/>
                </a:solidFill>
              </a:defRPr>
            </a:lvl1pPr>
            <a:extLst/>
          </a:lstStyle>
          <a:p>
            <a:pPr lvl="0"/>
            <a:r>
              <a:rPr lang="nb-NO" dirty="0" smtClean="0"/>
              <a:t>&lt;Tittel&gt;</a:t>
            </a:r>
            <a:endParaRPr lang="en-US" dirty="0"/>
          </a:p>
        </p:txBody>
      </p:sp>
      <p:sp>
        <p:nvSpPr>
          <p:cNvPr id="18" name="Content Placeholder 3"/>
          <p:cNvSpPr>
            <a:spLocks noGrp="1"/>
          </p:cNvSpPr>
          <p:nvPr>
            <p:ph sz="half" idx="20" hasCustomPrompt="1"/>
          </p:nvPr>
        </p:nvSpPr>
        <p:spPr>
          <a:xfrm>
            <a:off x="6132441" y="1712886"/>
            <a:ext cx="2747440" cy="4418075"/>
          </a:xfrm>
        </p:spPr>
        <p:txBody>
          <a:bodyPr/>
          <a:lstStyle>
            <a:lvl1pPr marL="0" indent="0">
              <a:lnSpc>
                <a:spcPts val="2000"/>
              </a:lnSpc>
              <a:spcBef>
                <a:spcPts val="1000"/>
              </a:spcBef>
              <a:spcAft>
                <a:spcPts val="0"/>
              </a:spcAft>
              <a:buNone/>
              <a:defRPr sz="1600" baseline="0"/>
            </a:lvl1pPr>
            <a:lvl2pPr>
              <a:defRPr sz="1400"/>
            </a:lvl2pPr>
            <a:lvl3pPr>
              <a:buNone/>
              <a:defRPr sz="1200"/>
            </a:lvl3pPr>
            <a:lvl4pPr>
              <a:defRPr sz="1100"/>
            </a:lvl4pPr>
            <a:lvl5pPr>
              <a:defRPr sz="1100"/>
            </a:lvl5pPr>
            <a:lvl6pPr>
              <a:defRPr sz="1800"/>
            </a:lvl6pPr>
            <a:lvl7pPr>
              <a:defRPr sz="1800"/>
            </a:lvl7pPr>
            <a:lvl8pPr>
              <a:defRPr sz="1800"/>
            </a:lvl8pPr>
            <a:lvl9pPr>
              <a:defRPr sz="1800"/>
            </a:lvl9pPr>
          </a:lstStyle>
          <a:p>
            <a:pPr lvl="0"/>
            <a:r>
              <a:rPr lang="nb-NO" noProof="0" dirty="0" smtClean="0"/>
              <a:t>Første punkt (</a:t>
            </a:r>
            <a:r>
              <a:rPr lang="nb-NO" noProof="0" dirty="0" err="1" smtClean="0"/>
              <a:t>bullet</a:t>
            </a:r>
            <a:r>
              <a:rPr lang="nb-NO" noProof="0" dirty="0" smtClean="0"/>
              <a:t> ikke nødvendig)</a:t>
            </a:r>
          </a:p>
        </p:txBody>
      </p:sp>
      <p:sp>
        <p:nvSpPr>
          <p:cNvPr id="19" name="Rectangle 8"/>
          <p:cNvSpPr>
            <a:spLocks noGrp="1"/>
          </p:cNvSpPr>
          <p:nvPr>
            <p:ph type="body" sz="quarter" idx="21" hasCustomPrompt="1"/>
          </p:nvPr>
        </p:nvSpPr>
        <p:spPr>
          <a:xfrm>
            <a:off x="6132441" y="1274732"/>
            <a:ext cx="2747440" cy="360000"/>
          </a:xfrm>
          <a:solidFill>
            <a:schemeClr val="accent1"/>
          </a:solidFill>
        </p:spPr>
        <p:txBody>
          <a:bodyPr tIns="36000" bIns="36000" anchor="ctr" anchorCtr="0"/>
          <a:lstStyle>
            <a:lvl1pPr>
              <a:lnSpc>
                <a:spcPct val="100000"/>
              </a:lnSpc>
              <a:spcAft>
                <a:spcPts val="0"/>
              </a:spcAft>
              <a:buNone/>
              <a:defRPr sz="1600" b="0" baseline="0">
                <a:solidFill>
                  <a:schemeClr val="bg1"/>
                </a:solidFill>
              </a:defRPr>
            </a:lvl1pPr>
            <a:extLst/>
          </a:lstStyle>
          <a:p>
            <a:pPr lvl="0"/>
            <a:r>
              <a:rPr lang="nb-NO" dirty="0" smtClean="0"/>
              <a:t>&lt;Tittel&gt;</a:t>
            </a:r>
            <a:endParaRPr lang="en-US" dirty="0"/>
          </a:p>
        </p:txBody>
      </p:sp>
    </p:spTree>
    <p:extLst>
      <p:ext uri="{BB962C8B-B14F-4D97-AF65-F5344CB8AC3E}">
        <p14:creationId xmlns:p14="http://schemas.microsoft.com/office/powerpoint/2010/main" val="4110098210"/>
      </p:ext>
    </p:extLst>
  </p:cSld>
  <p:clrMapOvr>
    <a:masterClrMapping/>
  </p:clrMapOvr>
  <p:transition>
    <p:fade thruBlk="1"/>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862382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759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28326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811113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21607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44791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420592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11457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23813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662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ks seksjon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&lt;</a:t>
            </a:r>
            <a:r>
              <a:rPr lang="en-US" dirty="0" err="1" smtClean="0"/>
              <a:t>Tittel</a:t>
            </a:r>
            <a:r>
              <a:rPr lang="en-US" dirty="0" smtClean="0"/>
              <a:t>&gt;</a:t>
            </a:r>
            <a:endParaRPr lang="en-US" dirty="0"/>
          </a:p>
        </p:txBody>
      </p:sp>
      <p:sp>
        <p:nvSpPr>
          <p:cNvPr id="6" name="Content Placeholder 2"/>
          <p:cNvSpPr>
            <a:spLocks noGrp="1"/>
          </p:cNvSpPr>
          <p:nvPr>
            <p:ph sz="half" idx="1" hasCustomPrompt="1"/>
          </p:nvPr>
        </p:nvSpPr>
        <p:spPr>
          <a:xfrm>
            <a:off x="258825" y="1274733"/>
            <a:ext cx="2808000" cy="24120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nb-NO" noProof="0" dirty="0" smtClean="0"/>
              <a:t>Nivå 1</a:t>
            </a:r>
            <a:endParaRPr lang="en-US" dirty="0" smtClean="0"/>
          </a:p>
          <a:p>
            <a:pPr lvl="1"/>
            <a:r>
              <a:rPr lang="en-US" dirty="0" err="1" smtClean="0"/>
              <a:t>Nivå</a:t>
            </a:r>
            <a:r>
              <a:rPr lang="en-US" dirty="0" smtClean="0"/>
              <a:t> 2</a:t>
            </a:r>
          </a:p>
        </p:txBody>
      </p:sp>
      <p:sp>
        <p:nvSpPr>
          <p:cNvPr id="7" name="Content Placeholder 3"/>
          <p:cNvSpPr>
            <a:spLocks noGrp="1"/>
          </p:cNvSpPr>
          <p:nvPr>
            <p:ph sz="half" idx="2" hasCustomPrompt="1"/>
          </p:nvPr>
        </p:nvSpPr>
        <p:spPr>
          <a:xfrm>
            <a:off x="3169391" y="1274732"/>
            <a:ext cx="2808000" cy="2412000"/>
          </a:xfrm>
        </p:spPr>
        <p:txBody>
          <a:bodyPr/>
          <a:lstStyle>
            <a:lvl1pPr>
              <a:defRPr sz="1800"/>
            </a:lvl1pPr>
            <a:lvl2pPr>
              <a:defRPr sz="1600"/>
            </a:lvl2pPr>
            <a:lvl3pPr>
              <a:defRPr sz="1200"/>
            </a:lvl3pPr>
            <a:lvl4pPr>
              <a:defRPr sz="1100"/>
            </a:lvl4pPr>
            <a:lvl5pPr>
              <a:defRPr sz="1100"/>
            </a:lvl5pPr>
            <a:lvl6pPr>
              <a:defRPr sz="1800"/>
            </a:lvl6pPr>
            <a:lvl7pPr>
              <a:defRPr sz="1800"/>
            </a:lvl7pPr>
            <a:lvl8pPr>
              <a:defRPr sz="1800"/>
            </a:lvl8pPr>
            <a:lvl9pPr>
              <a:defRPr sz="1800"/>
            </a:lvl9pPr>
          </a:lstStyle>
          <a:p>
            <a:pPr lvl="0"/>
            <a:r>
              <a:rPr lang="nb-NO" noProof="0" dirty="0" smtClean="0"/>
              <a:t>Nivå 1</a:t>
            </a:r>
            <a:endParaRPr lang="en-US" dirty="0" smtClean="0"/>
          </a:p>
          <a:p>
            <a:pPr lvl="1"/>
            <a:r>
              <a:rPr lang="en-US" dirty="0" err="1" smtClean="0"/>
              <a:t>Nivå</a:t>
            </a:r>
            <a:r>
              <a:rPr lang="en-US" dirty="0" smtClean="0"/>
              <a:t> 2</a:t>
            </a:r>
          </a:p>
        </p:txBody>
      </p:sp>
      <p:sp>
        <p:nvSpPr>
          <p:cNvPr id="11" name="Footer Placeholder 4"/>
          <p:cNvSpPr>
            <a:spLocks noGrp="1"/>
          </p:cNvSpPr>
          <p:nvPr>
            <p:ph type="ftr" sz="quarter" idx="3"/>
          </p:nvPr>
        </p:nvSpPr>
        <p:spPr>
          <a:xfrm>
            <a:off x="249860" y="6492875"/>
            <a:ext cx="4322140" cy="365125"/>
          </a:xfrm>
          <a:prstGeom prst="rect">
            <a:avLst/>
          </a:prstGeom>
        </p:spPr>
        <p:txBody>
          <a:bodyPr vert="horz" lIns="91440" tIns="45720" rIns="91440" bIns="45720" rtlCol="0" anchor="ctr"/>
          <a:lstStyle>
            <a:lvl1pPr algn="l">
              <a:defRPr sz="800">
                <a:solidFill>
                  <a:schemeClr val="accent1"/>
                </a:solidFill>
                <a:latin typeface="+mn-lt"/>
              </a:defRPr>
            </a:lvl1pPr>
          </a:lstStyle>
          <a:p>
            <a:r>
              <a:rPr lang="nb-NO" smtClean="0">
                <a:solidFill>
                  <a:srgbClr val="857362"/>
                </a:solidFill>
              </a:rPr>
              <a:t>Bunntekst -- Endres i toppmenyen: ”Insert” -&gt; ”Header &amp; Footer” (Velg ”Apply to all”)</a:t>
            </a:r>
            <a:endParaRPr lang="en-US" dirty="0">
              <a:solidFill>
                <a:srgbClr val="857362"/>
              </a:solidFill>
            </a:endParaRPr>
          </a:p>
        </p:txBody>
      </p:sp>
      <p:sp>
        <p:nvSpPr>
          <p:cNvPr id="12" name="Slide Number Placeholder 5"/>
          <p:cNvSpPr>
            <a:spLocks noGrp="1"/>
          </p:cNvSpPr>
          <p:nvPr>
            <p:ph type="sldNum" sz="quarter" idx="4"/>
          </p:nvPr>
        </p:nvSpPr>
        <p:spPr>
          <a:xfrm>
            <a:off x="6742035" y="6492899"/>
            <a:ext cx="2133600" cy="365125"/>
          </a:xfrm>
          <a:prstGeom prst="rect">
            <a:avLst/>
          </a:prstGeom>
        </p:spPr>
        <p:txBody>
          <a:bodyPr vert="horz" lIns="91440" tIns="45720" rIns="91440" bIns="45720" rtlCol="0" anchor="ctr"/>
          <a:lstStyle>
            <a:lvl1pPr algn="r">
              <a:defRPr sz="800">
                <a:solidFill>
                  <a:schemeClr val="accent1"/>
                </a:solidFill>
                <a:latin typeface="+mn-lt"/>
              </a:defRPr>
            </a:lvl1pPr>
          </a:lstStyle>
          <a:p>
            <a:r>
              <a:rPr lang="en-US" dirty="0" smtClean="0">
                <a:solidFill>
                  <a:srgbClr val="857362"/>
                </a:solidFill>
              </a:rPr>
              <a:t>Side </a:t>
            </a:r>
            <a:fld id="{0C342036-F52B-48FD-A090-765F7E4C8878}" type="slidenum">
              <a:rPr lang="en-US" smtClean="0">
                <a:solidFill>
                  <a:srgbClr val="857362"/>
                </a:solidFill>
              </a:rPr>
              <a:pPr/>
              <a:t>‹#›</a:t>
            </a:fld>
            <a:endParaRPr lang="en-US" dirty="0">
              <a:solidFill>
                <a:srgbClr val="857362"/>
              </a:solidFill>
            </a:endParaRPr>
          </a:p>
        </p:txBody>
      </p:sp>
      <p:sp>
        <p:nvSpPr>
          <p:cNvPr id="13" name="Text Placeholder 7"/>
          <p:cNvSpPr>
            <a:spLocks noGrp="1"/>
          </p:cNvSpPr>
          <p:nvPr>
            <p:ph type="body" sz="quarter" idx="13" hasCustomPrompt="1"/>
          </p:nvPr>
        </p:nvSpPr>
        <p:spPr>
          <a:xfrm>
            <a:off x="249890" y="6224049"/>
            <a:ext cx="8640000" cy="214312"/>
          </a:xfrm>
        </p:spPr>
        <p:txBody>
          <a:bodyPr>
            <a:noAutofit/>
          </a:bodyPr>
          <a:lstStyle>
            <a:lvl1pPr marL="0" indent="0">
              <a:lnSpc>
                <a:spcPct val="100000"/>
              </a:lnSpc>
              <a:spcBef>
                <a:spcPts val="0"/>
              </a:spcBef>
              <a:buNone/>
              <a:defRPr sz="800"/>
            </a:lvl1pPr>
            <a:lvl2pPr>
              <a:buNone/>
              <a:defRPr sz="1000"/>
            </a:lvl2pPr>
            <a:lvl3pPr>
              <a:buNone/>
              <a:defRPr sz="1000"/>
            </a:lvl3pPr>
            <a:lvl4pPr>
              <a:buNone/>
              <a:defRPr sz="1000"/>
            </a:lvl4pPr>
            <a:lvl5pPr>
              <a:buNone/>
              <a:defRPr sz="1000"/>
            </a:lvl5pPr>
          </a:lstStyle>
          <a:p>
            <a:pPr lvl="0"/>
            <a:r>
              <a:rPr lang="en-US" dirty="0" smtClean="0"/>
              <a:t>&lt;</a:t>
            </a:r>
            <a:r>
              <a:rPr lang="en-US" dirty="0" err="1" smtClean="0"/>
              <a:t>Fotnote</a:t>
            </a:r>
            <a:r>
              <a:rPr lang="en-US" dirty="0" smtClean="0"/>
              <a:t>&gt;</a:t>
            </a:r>
            <a:endParaRPr lang="en-US" dirty="0"/>
          </a:p>
        </p:txBody>
      </p:sp>
      <p:sp>
        <p:nvSpPr>
          <p:cNvPr id="8" name="Content Placeholder 3"/>
          <p:cNvSpPr>
            <a:spLocks noGrp="1"/>
          </p:cNvSpPr>
          <p:nvPr>
            <p:ph sz="half" idx="14" hasCustomPrompt="1"/>
          </p:nvPr>
        </p:nvSpPr>
        <p:spPr>
          <a:xfrm>
            <a:off x="6079957" y="1274732"/>
            <a:ext cx="2808000" cy="2412000"/>
          </a:xfrm>
        </p:spPr>
        <p:txBody>
          <a:bodyPr/>
          <a:lstStyle>
            <a:lvl1pPr>
              <a:defRPr sz="1800"/>
            </a:lvl1pPr>
            <a:lvl2pPr>
              <a:defRPr sz="1600"/>
            </a:lvl2pPr>
            <a:lvl3pPr>
              <a:defRPr sz="1200"/>
            </a:lvl3pPr>
            <a:lvl4pPr>
              <a:defRPr sz="1100"/>
            </a:lvl4pPr>
            <a:lvl5pPr>
              <a:defRPr sz="1100"/>
            </a:lvl5pPr>
            <a:lvl6pPr>
              <a:defRPr sz="1800"/>
            </a:lvl6pPr>
            <a:lvl7pPr>
              <a:defRPr sz="1800"/>
            </a:lvl7pPr>
            <a:lvl8pPr>
              <a:defRPr sz="1800"/>
            </a:lvl8pPr>
            <a:lvl9pPr>
              <a:defRPr sz="1800"/>
            </a:lvl9pPr>
          </a:lstStyle>
          <a:p>
            <a:pPr lvl="0"/>
            <a:r>
              <a:rPr lang="nb-NO" noProof="0" dirty="0" smtClean="0"/>
              <a:t>Nivå 1 </a:t>
            </a:r>
          </a:p>
          <a:p>
            <a:pPr lvl="1"/>
            <a:r>
              <a:rPr lang="en-US" dirty="0" err="1" smtClean="0"/>
              <a:t>Nivå</a:t>
            </a:r>
            <a:r>
              <a:rPr lang="en-US" dirty="0" smtClean="0"/>
              <a:t> 2</a:t>
            </a:r>
          </a:p>
        </p:txBody>
      </p:sp>
      <p:sp>
        <p:nvSpPr>
          <p:cNvPr id="15" name="Content Placeholder 2"/>
          <p:cNvSpPr>
            <a:spLocks noGrp="1"/>
          </p:cNvSpPr>
          <p:nvPr>
            <p:ph sz="half" idx="15" hasCustomPrompt="1"/>
          </p:nvPr>
        </p:nvSpPr>
        <p:spPr>
          <a:xfrm>
            <a:off x="258825" y="3757618"/>
            <a:ext cx="2808000" cy="24120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nb-NO" noProof="0" dirty="0" smtClean="0"/>
              <a:t>Nivå 1</a:t>
            </a:r>
            <a:endParaRPr lang="en-US" dirty="0" smtClean="0"/>
          </a:p>
          <a:p>
            <a:pPr lvl="1"/>
            <a:r>
              <a:rPr lang="en-US" dirty="0" err="1" smtClean="0"/>
              <a:t>Nivå</a:t>
            </a:r>
            <a:r>
              <a:rPr lang="en-US" dirty="0" smtClean="0"/>
              <a:t> 2</a:t>
            </a:r>
          </a:p>
        </p:txBody>
      </p:sp>
      <p:sp>
        <p:nvSpPr>
          <p:cNvPr id="16" name="Content Placeholder 3"/>
          <p:cNvSpPr>
            <a:spLocks noGrp="1"/>
          </p:cNvSpPr>
          <p:nvPr>
            <p:ph sz="half" idx="16" hasCustomPrompt="1"/>
          </p:nvPr>
        </p:nvSpPr>
        <p:spPr>
          <a:xfrm>
            <a:off x="3169391" y="3757617"/>
            <a:ext cx="2808000" cy="2412000"/>
          </a:xfrm>
        </p:spPr>
        <p:txBody>
          <a:bodyPr/>
          <a:lstStyle>
            <a:lvl1pPr>
              <a:defRPr sz="1800"/>
            </a:lvl1pPr>
            <a:lvl2pPr>
              <a:defRPr sz="1600"/>
            </a:lvl2pPr>
            <a:lvl3pPr>
              <a:defRPr sz="1200"/>
            </a:lvl3pPr>
            <a:lvl4pPr>
              <a:defRPr sz="1100"/>
            </a:lvl4pPr>
            <a:lvl5pPr>
              <a:defRPr sz="1100"/>
            </a:lvl5pPr>
            <a:lvl6pPr>
              <a:defRPr sz="1800"/>
            </a:lvl6pPr>
            <a:lvl7pPr>
              <a:defRPr sz="1800"/>
            </a:lvl7pPr>
            <a:lvl8pPr>
              <a:defRPr sz="1800"/>
            </a:lvl8pPr>
            <a:lvl9pPr>
              <a:defRPr sz="1800"/>
            </a:lvl9pPr>
          </a:lstStyle>
          <a:p>
            <a:pPr lvl="0"/>
            <a:r>
              <a:rPr lang="nb-NO" noProof="0" dirty="0" smtClean="0"/>
              <a:t>Nivå 1</a:t>
            </a:r>
            <a:endParaRPr lang="en-US" dirty="0" smtClean="0"/>
          </a:p>
          <a:p>
            <a:pPr lvl="1"/>
            <a:r>
              <a:rPr lang="en-US" dirty="0" err="1" smtClean="0"/>
              <a:t>Nivå</a:t>
            </a:r>
            <a:r>
              <a:rPr lang="en-US" dirty="0" smtClean="0"/>
              <a:t> 2</a:t>
            </a:r>
          </a:p>
        </p:txBody>
      </p:sp>
      <p:sp>
        <p:nvSpPr>
          <p:cNvPr id="17" name="Content Placeholder 3"/>
          <p:cNvSpPr>
            <a:spLocks noGrp="1"/>
          </p:cNvSpPr>
          <p:nvPr>
            <p:ph sz="half" idx="17" hasCustomPrompt="1"/>
          </p:nvPr>
        </p:nvSpPr>
        <p:spPr>
          <a:xfrm>
            <a:off x="6079957" y="3757617"/>
            <a:ext cx="2808000" cy="2412000"/>
          </a:xfrm>
        </p:spPr>
        <p:txBody>
          <a:bodyPr/>
          <a:lstStyle>
            <a:lvl1pPr>
              <a:defRPr sz="1800"/>
            </a:lvl1pPr>
            <a:lvl2pPr>
              <a:defRPr sz="1600"/>
            </a:lvl2pPr>
            <a:lvl3pPr>
              <a:defRPr sz="1200"/>
            </a:lvl3pPr>
            <a:lvl4pPr>
              <a:defRPr sz="1100"/>
            </a:lvl4pPr>
            <a:lvl5pPr>
              <a:defRPr sz="1100"/>
            </a:lvl5pPr>
            <a:lvl6pPr>
              <a:defRPr sz="1800"/>
            </a:lvl6pPr>
            <a:lvl7pPr>
              <a:defRPr sz="1800"/>
            </a:lvl7pPr>
            <a:lvl8pPr>
              <a:defRPr sz="1800"/>
            </a:lvl8pPr>
            <a:lvl9pPr>
              <a:defRPr sz="1800"/>
            </a:lvl9pPr>
          </a:lstStyle>
          <a:p>
            <a:pPr lvl="0"/>
            <a:r>
              <a:rPr lang="nb-NO" noProof="0" dirty="0" smtClean="0"/>
              <a:t>Nivå 1 </a:t>
            </a:r>
          </a:p>
          <a:p>
            <a:pPr lvl="1"/>
            <a:r>
              <a:rPr lang="en-US" dirty="0" err="1" smtClean="0"/>
              <a:t>Nivå</a:t>
            </a:r>
            <a:r>
              <a:rPr lang="en-US" dirty="0" smtClean="0"/>
              <a:t> 2</a:t>
            </a:r>
          </a:p>
        </p:txBody>
      </p:sp>
    </p:spTree>
    <p:extLst>
      <p:ext uri="{BB962C8B-B14F-4D97-AF65-F5344CB8AC3E}">
        <p14:creationId xmlns:p14="http://schemas.microsoft.com/office/powerpoint/2010/main" val="3305311754"/>
      </p:ext>
    </p:extLst>
  </p:cSld>
  <p:clrMapOvr>
    <a:masterClrMapping/>
  </p:clrMapOvr>
  <p:transition>
    <p:fade thruBlk="1"/>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39744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34743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89418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62086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80803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07168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59969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993799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773691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7937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rgepalett">
    <p:spTree>
      <p:nvGrpSpPr>
        <p:cNvPr id="1" name=""/>
        <p:cNvGrpSpPr/>
        <p:nvPr/>
      </p:nvGrpSpPr>
      <p:grpSpPr>
        <a:xfrm>
          <a:off x="0" y="0"/>
          <a:ext cx="0" cy="0"/>
          <a:chOff x="0" y="0"/>
          <a:chExt cx="0" cy="0"/>
        </a:xfrm>
      </p:grpSpPr>
      <p:graphicFrame>
        <p:nvGraphicFramePr>
          <p:cNvPr id="5" name="Table 4"/>
          <p:cNvGraphicFramePr>
            <a:graphicFrameLocks noGrp="1"/>
          </p:cNvGraphicFramePr>
          <p:nvPr userDrawn="1"/>
        </p:nvGraphicFramePr>
        <p:xfrm>
          <a:off x="249234" y="1267074"/>
          <a:ext cx="8643940" cy="4788343"/>
        </p:xfrm>
        <a:graphic>
          <a:graphicData uri="http://schemas.openxmlformats.org/drawingml/2006/table">
            <a:tbl>
              <a:tblPr firstRow="1" bandRow="1">
                <a:tableStyleId>{5C22544A-7EE6-4342-B048-85BDC9FD1C3A}</a:tableStyleId>
              </a:tblPr>
              <a:tblGrid>
                <a:gridCol w="1292187"/>
                <a:gridCol w="839799"/>
                <a:gridCol w="3286170"/>
                <a:gridCol w="3225784"/>
              </a:tblGrid>
              <a:tr h="300013">
                <a:tc>
                  <a:txBody>
                    <a:bodyPr/>
                    <a:lstStyle/>
                    <a:p>
                      <a:r>
                        <a:rPr lang="nb-NO" sz="1000" dirty="0" smtClean="0">
                          <a:latin typeface="Georgia" pitchFamily="18" charset="0"/>
                        </a:rPr>
                        <a:t>Fargekode</a:t>
                      </a:r>
                      <a:endParaRPr lang="en-US" sz="1000" dirty="0">
                        <a:latin typeface="Georgia" pitchFamily="18" charset="0"/>
                      </a:endParaRPr>
                    </a:p>
                  </a:txBody>
                  <a:tcPr anchor="ctr">
                    <a:solidFill>
                      <a:schemeClr val="accent1"/>
                    </a:solidFill>
                  </a:tcPr>
                </a:tc>
                <a:tc>
                  <a:txBody>
                    <a:bodyPr/>
                    <a:lstStyle/>
                    <a:p>
                      <a:r>
                        <a:rPr lang="nb-NO" sz="1000" dirty="0" smtClean="0">
                          <a:latin typeface="Georgia" pitchFamily="18" charset="0"/>
                        </a:rPr>
                        <a:t>Farge</a:t>
                      </a:r>
                      <a:endParaRPr lang="en-US" sz="1000" dirty="0">
                        <a:latin typeface="Georgia" pitchFamily="18" charset="0"/>
                      </a:endParaRPr>
                    </a:p>
                  </a:txBody>
                  <a:tcPr anchor="ctr">
                    <a:solidFill>
                      <a:schemeClr val="accent1"/>
                    </a:solidFill>
                  </a:tcPr>
                </a:tc>
                <a:tc>
                  <a:txBody>
                    <a:bodyPr/>
                    <a:lstStyle/>
                    <a:p>
                      <a:r>
                        <a:rPr lang="nb-NO" sz="1000" dirty="0" smtClean="0">
                          <a:latin typeface="Georgia" pitchFamily="18" charset="0"/>
                        </a:rPr>
                        <a:t>Vekting (veiledende)</a:t>
                      </a:r>
                      <a:endParaRPr lang="en-US" sz="1000" dirty="0">
                        <a:latin typeface="Georgia" pitchFamily="18" charset="0"/>
                      </a:endParaRPr>
                    </a:p>
                  </a:txBody>
                  <a:tcPr anchor="ctr">
                    <a:solidFill>
                      <a:schemeClr val="accent1"/>
                    </a:solidFill>
                  </a:tcPr>
                </a:tc>
                <a:tc>
                  <a:txBody>
                    <a:bodyPr/>
                    <a:lstStyle/>
                    <a:p>
                      <a:r>
                        <a:rPr lang="nb-NO" sz="1000" dirty="0" smtClean="0">
                          <a:latin typeface="Georgia" pitchFamily="18" charset="0"/>
                        </a:rPr>
                        <a:t>Kommentar</a:t>
                      </a:r>
                      <a:endParaRPr lang="en-US" sz="1000" dirty="0">
                        <a:latin typeface="Georgia" pitchFamily="18" charset="0"/>
                      </a:endParaRPr>
                    </a:p>
                  </a:txBody>
                  <a:tcPr anchor="ctr">
                    <a:solidFill>
                      <a:schemeClr val="accent1"/>
                    </a:solidFill>
                  </a:tcPr>
                </a:tc>
              </a:tr>
              <a:tr h="448833">
                <a:tc>
                  <a:txBody>
                    <a:bodyPr/>
                    <a:lstStyle/>
                    <a:p>
                      <a:r>
                        <a:rPr lang="nb-NO" sz="1000" dirty="0" smtClean="0">
                          <a:latin typeface="Georgia" pitchFamily="18" charset="0"/>
                        </a:rPr>
                        <a:t>RGB: 255, 255, 255</a:t>
                      </a:r>
                      <a:endParaRPr lang="en-US" sz="1000" dirty="0">
                        <a:latin typeface="Georgia" pitchFamily="18" charset="0"/>
                      </a:endParaRPr>
                    </a:p>
                  </a:txBody>
                  <a:tcPr anchor="ctr">
                    <a:solidFill>
                      <a:srgbClr val="DAD6CB"/>
                    </a:solidFill>
                  </a:tcPr>
                </a:tc>
                <a:tc>
                  <a:txBody>
                    <a:bodyPr/>
                    <a:lstStyle/>
                    <a:p>
                      <a:r>
                        <a:rPr lang="nb-NO" sz="1000" dirty="0" smtClean="0">
                          <a:latin typeface="Georgia" pitchFamily="18" charset="0"/>
                        </a:rPr>
                        <a:t>Hvit</a:t>
                      </a:r>
                      <a:endParaRPr lang="en-US" sz="1000" dirty="0">
                        <a:latin typeface="Georgia" pitchFamily="18" charset="0"/>
                      </a:endParaRPr>
                    </a:p>
                  </a:txBody>
                  <a:tcPr anchor="ctr">
                    <a:solidFill>
                      <a:srgbClr val="DAD6CB"/>
                    </a:solidFill>
                  </a:tcPr>
                </a:tc>
                <a:tc>
                  <a:txBody>
                    <a:bodyPr/>
                    <a:lstStyle/>
                    <a:p>
                      <a:endParaRPr lang="en-US" sz="1000">
                        <a:latin typeface="Georgia" pitchFamily="18" charset="0"/>
                      </a:endParaRPr>
                    </a:p>
                  </a:txBody>
                  <a:tcPr anchor="ctr">
                    <a:solidFill>
                      <a:srgbClr val="DAD6CB"/>
                    </a:solidFill>
                  </a:tcPr>
                </a:tc>
                <a:tc>
                  <a:txBody>
                    <a:bodyPr/>
                    <a:lstStyle/>
                    <a:p>
                      <a:r>
                        <a:rPr lang="nb-NO" sz="1000" b="1" dirty="0" smtClean="0">
                          <a:latin typeface="Georgia" pitchFamily="18" charset="0"/>
                        </a:rPr>
                        <a:t>Hovedfarge.</a:t>
                      </a:r>
                      <a:r>
                        <a:rPr lang="nb-NO" sz="1000" dirty="0" smtClean="0">
                          <a:latin typeface="Georgia" pitchFamily="18" charset="0"/>
                        </a:rPr>
                        <a:t> Sikrer at</a:t>
                      </a:r>
                      <a:r>
                        <a:rPr lang="nb-NO" sz="1000" baseline="0" dirty="0" smtClean="0">
                          <a:latin typeface="Georgia" pitchFamily="18" charset="0"/>
                        </a:rPr>
                        <a:t> foilene i størst mulig grad er oversiktlig og luftige. </a:t>
                      </a:r>
                      <a:endParaRPr lang="en-US" sz="1000" dirty="0">
                        <a:latin typeface="Georgia" pitchFamily="18" charset="0"/>
                      </a:endParaRPr>
                    </a:p>
                  </a:txBody>
                  <a:tcPr anchor="ctr">
                    <a:solidFill>
                      <a:srgbClr val="DAD6CB"/>
                    </a:solidFill>
                  </a:tcPr>
                </a:tc>
              </a:tr>
              <a:tr h="448833">
                <a:tc>
                  <a:txBody>
                    <a:bodyPr/>
                    <a:lstStyle/>
                    <a:p>
                      <a:r>
                        <a:rPr lang="nb-NO" sz="1000" dirty="0" smtClean="0">
                          <a:latin typeface="Georgia" pitchFamily="18" charset="0"/>
                        </a:rPr>
                        <a:t>RGB:</a:t>
                      </a:r>
                      <a:r>
                        <a:rPr lang="nb-NO" sz="1000" baseline="0" dirty="0" smtClean="0">
                          <a:latin typeface="Georgia" pitchFamily="18" charset="0"/>
                        </a:rPr>
                        <a:t> 0, 0, 0</a:t>
                      </a:r>
                      <a:endParaRPr lang="en-US" sz="1000" dirty="0">
                        <a:latin typeface="Georgia" pitchFamily="18" charset="0"/>
                      </a:endParaRPr>
                    </a:p>
                  </a:txBody>
                  <a:tcPr anchor="ctr">
                    <a:solidFill>
                      <a:srgbClr val="E9E6DF"/>
                    </a:solidFill>
                  </a:tcPr>
                </a:tc>
                <a:tc>
                  <a:txBody>
                    <a:bodyPr/>
                    <a:lstStyle/>
                    <a:p>
                      <a:r>
                        <a:rPr lang="nb-NO" sz="1000" dirty="0" smtClean="0">
                          <a:latin typeface="Georgia" pitchFamily="18" charset="0"/>
                        </a:rPr>
                        <a:t>Sort</a:t>
                      </a:r>
                      <a:endParaRPr lang="en-US" sz="1000" dirty="0">
                        <a:latin typeface="Georgia" pitchFamily="18" charset="0"/>
                      </a:endParaRPr>
                    </a:p>
                  </a:txBody>
                  <a:tcPr anchor="ctr">
                    <a:solidFill>
                      <a:srgbClr val="E9E6DF"/>
                    </a:solidFill>
                  </a:tcPr>
                </a:tc>
                <a:tc>
                  <a:txBody>
                    <a:bodyPr/>
                    <a:lstStyle/>
                    <a:p>
                      <a:endParaRPr lang="en-US" sz="1000" dirty="0">
                        <a:latin typeface="Georgia" pitchFamily="18" charset="0"/>
                      </a:endParaRPr>
                    </a:p>
                  </a:txBody>
                  <a:tcPr anchor="ctr">
                    <a:solidFill>
                      <a:srgbClr val="E9E6DF"/>
                    </a:solidFill>
                  </a:tcPr>
                </a:tc>
                <a:tc>
                  <a:txBody>
                    <a:bodyPr/>
                    <a:lstStyle/>
                    <a:p>
                      <a:r>
                        <a:rPr lang="nb-NO" sz="1000" b="1" dirty="0" smtClean="0">
                          <a:latin typeface="Georgia" pitchFamily="18" charset="0"/>
                        </a:rPr>
                        <a:t>Fontfarge</a:t>
                      </a:r>
                      <a:r>
                        <a:rPr lang="nb-NO" sz="1000" b="1" baseline="0" dirty="0" smtClean="0">
                          <a:latin typeface="Georgia" pitchFamily="18" charset="0"/>
                        </a:rPr>
                        <a:t> (tekstfarge).</a:t>
                      </a:r>
                      <a:r>
                        <a:rPr lang="nb-NO" sz="1000" baseline="0" dirty="0" smtClean="0">
                          <a:latin typeface="Georgia" pitchFamily="18" charset="0"/>
                        </a:rPr>
                        <a:t> Sikrer høy kontrast og god lesbarhet.</a:t>
                      </a:r>
                      <a:endParaRPr lang="en-US" sz="1000" dirty="0">
                        <a:latin typeface="Georgia" pitchFamily="18" charset="0"/>
                      </a:endParaRPr>
                    </a:p>
                  </a:txBody>
                  <a:tcPr anchor="ctr">
                    <a:solidFill>
                      <a:srgbClr val="E9E6DF"/>
                    </a:solidFill>
                  </a:tcPr>
                </a:tc>
              </a:tr>
              <a:tr h="448833">
                <a:tc>
                  <a:txBody>
                    <a:bodyPr/>
                    <a:lstStyle/>
                    <a:p>
                      <a:r>
                        <a:rPr lang="nb-NO" sz="1000" dirty="0" smtClean="0">
                          <a:latin typeface="Georgia" pitchFamily="18" charset="0"/>
                        </a:rPr>
                        <a:t>RGB:</a:t>
                      </a:r>
                      <a:r>
                        <a:rPr lang="nb-NO" sz="1000" baseline="0" dirty="0" smtClean="0">
                          <a:latin typeface="Georgia" pitchFamily="18" charset="0"/>
                        </a:rPr>
                        <a:t> 50, 38, 26</a:t>
                      </a:r>
                      <a:endParaRPr lang="en-US" sz="1000" dirty="0">
                        <a:latin typeface="Georgia" pitchFamily="18" charset="0"/>
                      </a:endParaRPr>
                    </a:p>
                  </a:txBody>
                  <a:tcPr anchor="ctr">
                    <a:solidFill>
                      <a:srgbClr val="DAD6CB"/>
                    </a:solidFill>
                  </a:tcPr>
                </a:tc>
                <a:tc>
                  <a:txBody>
                    <a:bodyPr/>
                    <a:lstStyle/>
                    <a:p>
                      <a:r>
                        <a:rPr lang="nb-NO" sz="1000" dirty="0" smtClean="0">
                          <a:latin typeface="Georgia" pitchFamily="18" charset="0"/>
                        </a:rPr>
                        <a:t>Mørk</a:t>
                      </a:r>
                      <a:r>
                        <a:rPr lang="nb-NO" sz="1000" baseline="0" dirty="0" smtClean="0">
                          <a:latin typeface="Georgia" pitchFamily="18" charset="0"/>
                        </a:rPr>
                        <a:t> b</a:t>
                      </a:r>
                      <a:r>
                        <a:rPr lang="nb-NO" sz="1000" dirty="0" smtClean="0">
                          <a:latin typeface="Georgia" pitchFamily="18" charset="0"/>
                        </a:rPr>
                        <a:t>run</a:t>
                      </a:r>
                      <a:endParaRPr lang="en-US" sz="1000" dirty="0">
                        <a:latin typeface="Georgia" pitchFamily="18" charset="0"/>
                      </a:endParaRPr>
                    </a:p>
                  </a:txBody>
                  <a:tcPr anchor="ctr">
                    <a:solidFill>
                      <a:srgbClr val="DAD6CB"/>
                    </a:solidFill>
                  </a:tcPr>
                </a:tc>
                <a:tc>
                  <a:txBody>
                    <a:bodyPr/>
                    <a:lstStyle/>
                    <a:p>
                      <a:endParaRPr lang="en-US" sz="1000" dirty="0">
                        <a:latin typeface="Georgia" pitchFamily="18" charset="0"/>
                      </a:endParaRPr>
                    </a:p>
                  </a:txBody>
                  <a:tcPr anchor="ctr">
                    <a:solidFill>
                      <a:srgbClr val="DAD6CB"/>
                    </a:solidFill>
                  </a:tcPr>
                </a:tc>
                <a:tc>
                  <a:txBody>
                    <a:bodyPr/>
                    <a:lstStyle/>
                    <a:p>
                      <a:r>
                        <a:rPr lang="nb-NO" sz="1000" b="1" dirty="0" smtClean="0">
                          <a:latin typeface="Georgia" pitchFamily="18" charset="0"/>
                        </a:rPr>
                        <a:t>Identitetsfarge.</a:t>
                      </a:r>
                      <a:r>
                        <a:rPr lang="nb-NO" sz="1000" dirty="0" smtClean="0">
                          <a:latin typeface="Georgia" pitchFamily="18" charset="0"/>
                        </a:rPr>
                        <a:t> Brukes</a:t>
                      </a:r>
                      <a:r>
                        <a:rPr lang="nb-NO" sz="1000" baseline="0" dirty="0" smtClean="0">
                          <a:latin typeface="Georgia" pitchFamily="18" charset="0"/>
                        </a:rPr>
                        <a:t> i illustrasjoner og modeller som alternativ til sort.</a:t>
                      </a:r>
                      <a:endParaRPr lang="en-US" sz="1000" dirty="0">
                        <a:latin typeface="Georgia" pitchFamily="18" charset="0"/>
                      </a:endParaRPr>
                    </a:p>
                  </a:txBody>
                  <a:tcPr anchor="ctr">
                    <a:solidFill>
                      <a:srgbClr val="DAD6CB"/>
                    </a:solidFill>
                  </a:tcPr>
                </a:tc>
              </a:tr>
              <a:tr h="448833">
                <a:tc>
                  <a:txBody>
                    <a:bodyPr/>
                    <a:lstStyle/>
                    <a:p>
                      <a:r>
                        <a:rPr lang="nb-NO" sz="1000" dirty="0" smtClean="0">
                          <a:latin typeface="Georgia" pitchFamily="18" charset="0"/>
                        </a:rPr>
                        <a:t>RGB:</a:t>
                      </a:r>
                      <a:r>
                        <a:rPr lang="nb-NO" sz="1000" baseline="0" dirty="0" smtClean="0">
                          <a:latin typeface="Georgia" pitchFamily="18" charset="0"/>
                        </a:rPr>
                        <a:t> 133, 115, 98</a:t>
                      </a:r>
                      <a:endParaRPr lang="en-US" sz="1000" dirty="0">
                        <a:latin typeface="Georgia" pitchFamily="18" charset="0"/>
                      </a:endParaRPr>
                    </a:p>
                  </a:txBody>
                  <a:tcPr anchor="ctr">
                    <a:solidFill>
                      <a:srgbClr val="E9E6DF"/>
                    </a:solidFill>
                  </a:tcPr>
                </a:tc>
                <a:tc>
                  <a:txBody>
                    <a:bodyPr/>
                    <a:lstStyle/>
                    <a:p>
                      <a:r>
                        <a:rPr lang="nb-NO" sz="1000" dirty="0" smtClean="0">
                          <a:latin typeface="Georgia" pitchFamily="18" charset="0"/>
                        </a:rPr>
                        <a:t>Brun</a:t>
                      </a:r>
                      <a:endParaRPr lang="en-US" sz="1000" dirty="0">
                        <a:latin typeface="Georgia" pitchFamily="18" charset="0"/>
                      </a:endParaRPr>
                    </a:p>
                  </a:txBody>
                  <a:tcPr anchor="ctr">
                    <a:solidFill>
                      <a:srgbClr val="E9E6DF"/>
                    </a:solidFill>
                  </a:tcPr>
                </a:tc>
                <a:tc>
                  <a:txBody>
                    <a:bodyPr/>
                    <a:lstStyle/>
                    <a:p>
                      <a:endParaRPr lang="en-US" sz="1000" dirty="0">
                        <a:latin typeface="Georgia" pitchFamily="18" charset="0"/>
                      </a:endParaRPr>
                    </a:p>
                  </a:txBody>
                  <a:tcPr anchor="ctr">
                    <a:solidFill>
                      <a:srgbClr val="E9E6DF"/>
                    </a:solidFill>
                  </a:tcPr>
                </a:tc>
                <a:tc>
                  <a:txBody>
                    <a:bodyPr/>
                    <a:lstStyle/>
                    <a:p>
                      <a:r>
                        <a:rPr lang="nb-NO" sz="1000" b="1" dirty="0" smtClean="0">
                          <a:latin typeface="Georgia" pitchFamily="18" charset="0"/>
                        </a:rPr>
                        <a:t>Identitetsfarge.</a:t>
                      </a:r>
                      <a:r>
                        <a:rPr lang="nb-NO" sz="1000" dirty="0" smtClean="0">
                          <a:latin typeface="Georgia" pitchFamily="18" charset="0"/>
                        </a:rPr>
                        <a:t> Brukes</a:t>
                      </a:r>
                      <a:r>
                        <a:rPr lang="nb-NO" sz="1000" baseline="0" dirty="0" smtClean="0">
                          <a:latin typeface="Georgia" pitchFamily="18" charset="0"/>
                        </a:rPr>
                        <a:t> som overskrift til foiler og i illustrasjoner og modeller etc.</a:t>
                      </a:r>
                      <a:endParaRPr lang="en-US" sz="1000" dirty="0">
                        <a:latin typeface="Georgia" pitchFamily="18" charset="0"/>
                      </a:endParaRPr>
                    </a:p>
                  </a:txBody>
                  <a:tcPr anchor="ctr">
                    <a:solidFill>
                      <a:srgbClr val="E9E6DF"/>
                    </a:solidFill>
                  </a:tcPr>
                </a:tc>
              </a:tr>
              <a:tr h="448833">
                <a:tc>
                  <a:txBody>
                    <a:bodyPr/>
                    <a:lstStyle/>
                    <a:p>
                      <a:r>
                        <a:rPr lang="nb-NO" sz="1000" dirty="0" smtClean="0">
                          <a:latin typeface="Georgia" pitchFamily="18" charset="0"/>
                        </a:rPr>
                        <a:t>RGB:</a:t>
                      </a:r>
                      <a:r>
                        <a:rPr lang="nb-NO" sz="1000" baseline="0" dirty="0" smtClean="0">
                          <a:latin typeface="Georgia" pitchFamily="18" charset="0"/>
                        </a:rPr>
                        <a:t> 203, 192, 183</a:t>
                      </a:r>
                      <a:endParaRPr lang="en-US" sz="1000" dirty="0">
                        <a:latin typeface="Georgia" pitchFamily="18" charset="0"/>
                      </a:endParaRPr>
                    </a:p>
                  </a:txBody>
                  <a:tcPr anchor="ctr">
                    <a:solidFill>
                      <a:srgbClr val="DAD6CB"/>
                    </a:solidFill>
                  </a:tcPr>
                </a:tc>
                <a:tc>
                  <a:txBody>
                    <a:bodyPr/>
                    <a:lstStyle/>
                    <a:p>
                      <a:r>
                        <a:rPr lang="nb-NO" sz="1000" dirty="0" smtClean="0">
                          <a:latin typeface="Georgia" pitchFamily="18" charset="0"/>
                        </a:rPr>
                        <a:t>Lys brun</a:t>
                      </a:r>
                      <a:endParaRPr lang="en-US" sz="1000" dirty="0">
                        <a:latin typeface="Georgia" pitchFamily="18" charset="0"/>
                      </a:endParaRPr>
                    </a:p>
                  </a:txBody>
                  <a:tcPr anchor="ctr">
                    <a:solidFill>
                      <a:srgbClr val="DAD6CB"/>
                    </a:solidFill>
                  </a:tcPr>
                </a:tc>
                <a:tc>
                  <a:txBody>
                    <a:bodyPr/>
                    <a:lstStyle/>
                    <a:p>
                      <a:endParaRPr lang="en-US" sz="1000" dirty="0">
                        <a:latin typeface="Georgia" pitchFamily="18" charset="0"/>
                      </a:endParaRPr>
                    </a:p>
                  </a:txBody>
                  <a:tcPr anchor="ctr">
                    <a:solidFill>
                      <a:srgbClr val="DAD6CB"/>
                    </a:solidFill>
                  </a:tcPr>
                </a:tc>
                <a:tc>
                  <a:txBody>
                    <a:bodyPr/>
                    <a:lstStyle/>
                    <a:p>
                      <a:r>
                        <a:rPr lang="nb-NO" sz="1000" b="1" dirty="0" smtClean="0">
                          <a:latin typeface="Georgia" pitchFamily="18" charset="0"/>
                        </a:rPr>
                        <a:t>Identitetsfarge.</a:t>
                      </a:r>
                      <a:r>
                        <a:rPr lang="nb-NO" sz="1000" dirty="0" smtClean="0">
                          <a:latin typeface="Georgia" pitchFamily="18" charset="0"/>
                        </a:rPr>
                        <a:t> Brukes</a:t>
                      </a:r>
                      <a:r>
                        <a:rPr lang="nb-NO" sz="1000" baseline="0" dirty="0" smtClean="0">
                          <a:latin typeface="Georgia" pitchFamily="18" charset="0"/>
                        </a:rPr>
                        <a:t> i illustrasjoner og modeller etc.</a:t>
                      </a:r>
                      <a:endParaRPr lang="en-US" sz="1000" dirty="0">
                        <a:latin typeface="Georgia" pitchFamily="18" charset="0"/>
                      </a:endParaRPr>
                    </a:p>
                  </a:txBody>
                  <a:tcPr anchor="ctr">
                    <a:solidFill>
                      <a:srgbClr val="DAD6CB"/>
                    </a:solidFill>
                  </a:tcPr>
                </a:tc>
              </a:tr>
              <a:tr h="448833">
                <a:tc>
                  <a:txBody>
                    <a:bodyPr/>
                    <a:lstStyle/>
                    <a:p>
                      <a:r>
                        <a:rPr lang="nb-NO" sz="1000" dirty="0" smtClean="0">
                          <a:latin typeface="Georgia" pitchFamily="18" charset="0"/>
                        </a:rPr>
                        <a:t>RGB:</a:t>
                      </a:r>
                      <a:r>
                        <a:rPr lang="nb-NO" sz="1000" baseline="0" dirty="0" smtClean="0">
                          <a:latin typeface="Georgia" pitchFamily="18" charset="0"/>
                        </a:rPr>
                        <a:t> 16, 100, 112</a:t>
                      </a:r>
                      <a:endParaRPr lang="en-US" sz="1000" dirty="0">
                        <a:latin typeface="Georgia" pitchFamily="18" charset="0"/>
                      </a:endParaRPr>
                    </a:p>
                  </a:txBody>
                  <a:tcPr anchor="ctr">
                    <a:solidFill>
                      <a:srgbClr val="E9E6DF"/>
                    </a:solidFill>
                  </a:tcPr>
                </a:tc>
                <a:tc>
                  <a:txBody>
                    <a:bodyPr/>
                    <a:lstStyle/>
                    <a:p>
                      <a:r>
                        <a:rPr lang="nb-NO" sz="1000" dirty="0" smtClean="0">
                          <a:latin typeface="Georgia" pitchFamily="18" charset="0"/>
                        </a:rPr>
                        <a:t>Mørk blå</a:t>
                      </a:r>
                      <a:endParaRPr lang="en-US" sz="1000" dirty="0">
                        <a:latin typeface="Georgia" pitchFamily="18" charset="0"/>
                      </a:endParaRPr>
                    </a:p>
                  </a:txBody>
                  <a:tcPr anchor="ctr">
                    <a:solidFill>
                      <a:srgbClr val="E9E6DF"/>
                    </a:solidFill>
                  </a:tcPr>
                </a:tc>
                <a:tc>
                  <a:txBody>
                    <a:bodyPr/>
                    <a:lstStyle/>
                    <a:p>
                      <a:endParaRPr lang="en-US" sz="1000" dirty="0">
                        <a:latin typeface="Georgia" pitchFamily="18" charset="0"/>
                      </a:endParaRPr>
                    </a:p>
                  </a:txBody>
                  <a:tcPr anchor="ctr">
                    <a:solidFill>
                      <a:srgbClr val="E9E6DF"/>
                    </a:solidFill>
                  </a:tcPr>
                </a:tc>
                <a:tc>
                  <a:txBody>
                    <a:bodyPr/>
                    <a:lstStyle/>
                    <a:p>
                      <a:r>
                        <a:rPr lang="nb-NO" sz="1000" b="1" dirty="0" smtClean="0">
                          <a:latin typeface="Georgia" pitchFamily="18" charset="0"/>
                        </a:rPr>
                        <a:t>Støttefarge.</a:t>
                      </a:r>
                      <a:r>
                        <a:rPr lang="nb-NO" sz="1000" b="1" baseline="0" dirty="0" smtClean="0">
                          <a:latin typeface="Georgia" pitchFamily="18" charset="0"/>
                        </a:rPr>
                        <a:t> </a:t>
                      </a:r>
                      <a:r>
                        <a:rPr lang="nb-NO" sz="1000" dirty="0" smtClean="0">
                          <a:latin typeface="Georgia" pitchFamily="18" charset="0"/>
                        </a:rPr>
                        <a:t>Brukes</a:t>
                      </a:r>
                      <a:r>
                        <a:rPr lang="nb-NO" sz="1000" baseline="0" dirty="0" smtClean="0">
                          <a:latin typeface="Georgia" pitchFamily="18" charset="0"/>
                        </a:rPr>
                        <a:t> forsiktig i illustrasjoner og modeller etc.</a:t>
                      </a:r>
                      <a:endParaRPr lang="en-US" sz="1000" dirty="0">
                        <a:latin typeface="Georgia" pitchFamily="18" charset="0"/>
                      </a:endParaRPr>
                    </a:p>
                  </a:txBody>
                  <a:tcPr anchor="ctr">
                    <a:solidFill>
                      <a:srgbClr val="E9E6DF"/>
                    </a:solidFill>
                  </a:tcPr>
                </a:tc>
              </a:tr>
              <a:tr h="448833">
                <a:tc>
                  <a:txBody>
                    <a:bodyPr/>
                    <a:lstStyle/>
                    <a:p>
                      <a:r>
                        <a:rPr lang="nb-NO" sz="1000" dirty="0" smtClean="0">
                          <a:latin typeface="Georgia" pitchFamily="18" charset="0"/>
                        </a:rPr>
                        <a:t>RGB:</a:t>
                      </a:r>
                      <a:r>
                        <a:rPr lang="nb-NO" sz="1000" baseline="0" dirty="0" smtClean="0">
                          <a:latin typeface="Georgia" pitchFamily="18" charset="0"/>
                        </a:rPr>
                        <a:t> 130, 174, 182</a:t>
                      </a:r>
                      <a:endParaRPr lang="en-US" sz="1000" dirty="0">
                        <a:latin typeface="Georgia" pitchFamily="18" charset="0"/>
                      </a:endParaRPr>
                    </a:p>
                  </a:txBody>
                  <a:tcPr anchor="ctr">
                    <a:solidFill>
                      <a:srgbClr val="DAD6CB"/>
                    </a:solidFill>
                  </a:tcPr>
                </a:tc>
                <a:tc>
                  <a:txBody>
                    <a:bodyPr/>
                    <a:lstStyle/>
                    <a:p>
                      <a:r>
                        <a:rPr lang="nb-NO" sz="1000" dirty="0" smtClean="0">
                          <a:latin typeface="Georgia" pitchFamily="18" charset="0"/>
                        </a:rPr>
                        <a:t>Blå</a:t>
                      </a:r>
                      <a:endParaRPr lang="en-US" sz="1000" dirty="0">
                        <a:latin typeface="Georgia" pitchFamily="18" charset="0"/>
                      </a:endParaRPr>
                    </a:p>
                  </a:txBody>
                  <a:tcPr anchor="ctr">
                    <a:solidFill>
                      <a:srgbClr val="DAD6CB"/>
                    </a:solidFill>
                  </a:tcPr>
                </a:tc>
                <a:tc>
                  <a:txBody>
                    <a:bodyPr/>
                    <a:lstStyle/>
                    <a:p>
                      <a:endParaRPr lang="en-US" sz="1000" dirty="0">
                        <a:latin typeface="Georgia" pitchFamily="18" charset="0"/>
                      </a:endParaRPr>
                    </a:p>
                  </a:txBody>
                  <a:tcPr anchor="ctr">
                    <a:solidFill>
                      <a:srgbClr val="DAD6CB"/>
                    </a:solidFill>
                  </a:tcPr>
                </a:tc>
                <a:tc>
                  <a:txBody>
                    <a:bodyPr/>
                    <a:lstStyle/>
                    <a:p>
                      <a:r>
                        <a:rPr lang="nb-NO" sz="1000" b="1" dirty="0" smtClean="0">
                          <a:latin typeface="Georgia" pitchFamily="18" charset="0"/>
                        </a:rPr>
                        <a:t>Identitetsfarge.</a:t>
                      </a:r>
                      <a:r>
                        <a:rPr lang="nb-NO" sz="1000" dirty="0" smtClean="0">
                          <a:latin typeface="Georgia" pitchFamily="18" charset="0"/>
                        </a:rPr>
                        <a:t> Brukes</a:t>
                      </a:r>
                      <a:r>
                        <a:rPr lang="nb-NO" sz="1000" baseline="0" dirty="0" smtClean="0">
                          <a:latin typeface="Georgia" pitchFamily="18" charset="0"/>
                        </a:rPr>
                        <a:t> i illustrasjoner og modeller etc.</a:t>
                      </a:r>
                      <a:endParaRPr lang="en-US" sz="1000" dirty="0">
                        <a:latin typeface="Georgia" pitchFamily="18" charset="0"/>
                      </a:endParaRPr>
                    </a:p>
                  </a:txBody>
                  <a:tcPr anchor="ctr">
                    <a:solidFill>
                      <a:srgbClr val="DAD6CB"/>
                    </a:solidFill>
                  </a:tcPr>
                </a:tc>
              </a:tr>
              <a:tr h="448833">
                <a:tc>
                  <a:txBody>
                    <a:bodyPr/>
                    <a:lstStyle/>
                    <a:p>
                      <a:r>
                        <a:rPr lang="nb-NO" sz="1000" dirty="0" smtClean="0">
                          <a:latin typeface="Georgia" pitchFamily="18" charset="0"/>
                        </a:rPr>
                        <a:t>RGB:</a:t>
                      </a:r>
                      <a:r>
                        <a:rPr lang="nb-NO" sz="1000" baseline="0" dirty="0" smtClean="0">
                          <a:latin typeface="Georgia" pitchFamily="18" charset="0"/>
                        </a:rPr>
                        <a:t> 162, 199, 202</a:t>
                      </a:r>
                      <a:endParaRPr lang="en-US" sz="1000" dirty="0">
                        <a:latin typeface="Georgia" pitchFamily="18" charset="0"/>
                      </a:endParaRPr>
                    </a:p>
                  </a:txBody>
                  <a:tcPr anchor="ctr">
                    <a:solidFill>
                      <a:srgbClr val="E9E6DF"/>
                    </a:solidFill>
                  </a:tcPr>
                </a:tc>
                <a:tc>
                  <a:txBody>
                    <a:bodyPr/>
                    <a:lstStyle/>
                    <a:p>
                      <a:r>
                        <a:rPr lang="nb-NO" sz="1000" dirty="0" err="1" smtClean="0">
                          <a:latin typeface="Georgia" pitchFamily="18" charset="0"/>
                        </a:rPr>
                        <a:t>Mellomblå</a:t>
                      </a:r>
                      <a:endParaRPr lang="en-US" sz="1000" dirty="0">
                        <a:latin typeface="Georgia" pitchFamily="18" charset="0"/>
                      </a:endParaRPr>
                    </a:p>
                  </a:txBody>
                  <a:tcPr anchor="ctr">
                    <a:solidFill>
                      <a:srgbClr val="E9E6DF"/>
                    </a:solidFill>
                  </a:tcPr>
                </a:tc>
                <a:tc>
                  <a:txBody>
                    <a:bodyPr/>
                    <a:lstStyle/>
                    <a:p>
                      <a:endParaRPr lang="en-US" sz="1000" dirty="0">
                        <a:latin typeface="Georgia" pitchFamily="18" charset="0"/>
                      </a:endParaRPr>
                    </a:p>
                  </a:txBody>
                  <a:tcPr anchor="ctr">
                    <a:solidFill>
                      <a:srgbClr val="E9E6D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sz="1000" b="1" dirty="0" smtClean="0">
                          <a:latin typeface="Georgia" pitchFamily="18" charset="0"/>
                        </a:rPr>
                        <a:t>Støttefarge.</a:t>
                      </a:r>
                      <a:r>
                        <a:rPr lang="nb-NO" sz="1000" b="1" baseline="0" dirty="0" smtClean="0">
                          <a:latin typeface="Georgia" pitchFamily="18" charset="0"/>
                        </a:rPr>
                        <a:t> </a:t>
                      </a:r>
                      <a:r>
                        <a:rPr lang="nb-NO" sz="1000" dirty="0" smtClean="0">
                          <a:latin typeface="Georgia" pitchFamily="18" charset="0"/>
                        </a:rPr>
                        <a:t>Brukes</a:t>
                      </a:r>
                      <a:r>
                        <a:rPr lang="nb-NO" sz="1000" baseline="0" dirty="0" smtClean="0">
                          <a:latin typeface="Georgia" pitchFamily="18" charset="0"/>
                        </a:rPr>
                        <a:t> i illustrasjoner og modeller etc.</a:t>
                      </a:r>
                      <a:endParaRPr lang="en-US" sz="1000" dirty="0" smtClean="0">
                        <a:latin typeface="Georgia" pitchFamily="18" charset="0"/>
                      </a:endParaRPr>
                    </a:p>
                  </a:txBody>
                  <a:tcPr anchor="ctr">
                    <a:solidFill>
                      <a:srgbClr val="E9E6DF"/>
                    </a:solidFill>
                  </a:tcPr>
                </a:tc>
              </a:tr>
              <a:tr h="448833">
                <a:tc>
                  <a:txBody>
                    <a:bodyPr/>
                    <a:lstStyle/>
                    <a:p>
                      <a:r>
                        <a:rPr lang="nb-NO" sz="1000" dirty="0" smtClean="0">
                          <a:latin typeface="Georgia" pitchFamily="18" charset="0"/>
                        </a:rPr>
                        <a:t>RGB:</a:t>
                      </a:r>
                      <a:r>
                        <a:rPr lang="nb-NO" sz="1000" baseline="0" dirty="0" smtClean="0">
                          <a:latin typeface="Georgia" pitchFamily="18" charset="0"/>
                        </a:rPr>
                        <a:t> 194, 216, 215</a:t>
                      </a:r>
                      <a:endParaRPr lang="en-US" sz="1000" dirty="0">
                        <a:latin typeface="Georgia" pitchFamily="18" charset="0"/>
                      </a:endParaRPr>
                    </a:p>
                  </a:txBody>
                  <a:tcPr anchor="ctr">
                    <a:solidFill>
                      <a:srgbClr val="DAD6CB"/>
                    </a:solidFill>
                  </a:tcPr>
                </a:tc>
                <a:tc>
                  <a:txBody>
                    <a:bodyPr/>
                    <a:lstStyle/>
                    <a:p>
                      <a:r>
                        <a:rPr lang="nb-NO" sz="1000" dirty="0" smtClean="0">
                          <a:latin typeface="Georgia" pitchFamily="18" charset="0"/>
                        </a:rPr>
                        <a:t>Lys blå</a:t>
                      </a:r>
                      <a:endParaRPr lang="en-US" sz="1000" b="0" dirty="0">
                        <a:latin typeface="Georgia" pitchFamily="18" charset="0"/>
                      </a:endParaRPr>
                    </a:p>
                  </a:txBody>
                  <a:tcPr anchor="ctr">
                    <a:solidFill>
                      <a:srgbClr val="DAD6CB"/>
                    </a:solidFill>
                  </a:tcPr>
                </a:tc>
                <a:tc>
                  <a:txBody>
                    <a:bodyPr/>
                    <a:lstStyle/>
                    <a:p>
                      <a:endParaRPr lang="en-US" sz="1000" dirty="0">
                        <a:latin typeface="Georgia" pitchFamily="18" charset="0"/>
                      </a:endParaRPr>
                    </a:p>
                  </a:txBody>
                  <a:tcPr anchor="ctr">
                    <a:solidFill>
                      <a:srgbClr val="DAD6C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sz="1000" b="1" dirty="0" smtClean="0">
                          <a:latin typeface="Georgia" pitchFamily="18" charset="0"/>
                        </a:rPr>
                        <a:t>Støttefarge.</a:t>
                      </a:r>
                      <a:r>
                        <a:rPr lang="nb-NO" sz="1000" b="1" baseline="0" dirty="0" smtClean="0">
                          <a:latin typeface="Georgia" pitchFamily="18" charset="0"/>
                        </a:rPr>
                        <a:t> </a:t>
                      </a:r>
                      <a:r>
                        <a:rPr lang="nb-NO" sz="1000" dirty="0" smtClean="0">
                          <a:latin typeface="Georgia" pitchFamily="18" charset="0"/>
                        </a:rPr>
                        <a:t>Brukes</a:t>
                      </a:r>
                      <a:r>
                        <a:rPr lang="nb-NO" sz="1000" baseline="0" dirty="0" smtClean="0">
                          <a:latin typeface="Georgia" pitchFamily="18" charset="0"/>
                        </a:rPr>
                        <a:t> i illustrasjoner og modeller etc.</a:t>
                      </a:r>
                      <a:endParaRPr lang="en-US" sz="1000" dirty="0" smtClean="0">
                        <a:latin typeface="Georgia" pitchFamily="18" charset="0"/>
                      </a:endParaRPr>
                    </a:p>
                  </a:txBody>
                  <a:tcPr anchor="ctr">
                    <a:solidFill>
                      <a:srgbClr val="DAD6CB"/>
                    </a:solidFill>
                  </a:tcPr>
                </a:tc>
              </a:tr>
              <a:tr h="448833">
                <a:tc>
                  <a:txBody>
                    <a:bodyPr/>
                    <a:lstStyle/>
                    <a:p>
                      <a:r>
                        <a:rPr lang="nb-NO" sz="1000" dirty="0" smtClean="0">
                          <a:latin typeface="Georgia" pitchFamily="18" charset="0"/>
                        </a:rPr>
                        <a:t>RGB:</a:t>
                      </a:r>
                      <a:r>
                        <a:rPr lang="nb-NO" sz="1000" baseline="0" dirty="0" smtClean="0">
                          <a:latin typeface="Georgia" pitchFamily="18" charset="0"/>
                        </a:rPr>
                        <a:t> 240, 78, 82</a:t>
                      </a:r>
                      <a:endParaRPr lang="en-US" sz="1000" dirty="0">
                        <a:latin typeface="Georgia" pitchFamily="18" charset="0"/>
                      </a:endParaRPr>
                    </a:p>
                  </a:txBody>
                  <a:tcPr anchor="ctr">
                    <a:solidFill>
                      <a:srgbClr val="E9E6DF"/>
                    </a:solidFill>
                  </a:tcPr>
                </a:tc>
                <a:tc>
                  <a:txBody>
                    <a:bodyPr/>
                    <a:lstStyle/>
                    <a:p>
                      <a:r>
                        <a:rPr lang="nb-NO" sz="1000" dirty="0" smtClean="0">
                          <a:latin typeface="Georgia" pitchFamily="18" charset="0"/>
                        </a:rPr>
                        <a:t>Rød</a:t>
                      </a:r>
                      <a:endParaRPr lang="en-US" sz="1000" dirty="0">
                        <a:latin typeface="Georgia" pitchFamily="18" charset="0"/>
                      </a:endParaRPr>
                    </a:p>
                  </a:txBody>
                  <a:tcPr anchor="ctr">
                    <a:solidFill>
                      <a:srgbClr val="E9E6DF"/>
                    </a:solidFill>
                  </a:tcPr>
                </a:tc>
                <a:tc>
                  <a:txBody>
                    <a:bodyPr/>
                    <a:lstStyle/>
                    <a:p>
                      <a:endParaRPr lang="en-US" sz="1000" dirty="0">
                        <a:latin typeface="Georgia" pitchFamily="18" charset="0"/>
                      </a:endParaRPr>
                    </a:p>
                  </a:txBody>
                  <a:tcPr anchor="ctr">
                    <a:solidFill>
                      <a:srgbClr val="E9E6DF"/>
                    </a:solidFill>
                  </a:tcPr>
                </a:tc>
                <a:tc>
                  <a:txBody>
                    <a:bodyPr/>
                    <a:lstStyle/>
                    <a:p>
                      <a:r>
                        <a:rPr lang="nb-NO" sz="1000" b="1" dirty="0" smtClean="0">
                          <a:latin typeface="Georgia" pitchFamily="18" charset="0"/>
                        </a:rPr>
                        <a:t>Spotfarge.</a:t>
                      </a:r>
                      <a:r>
                        <a:rPr lang="nb-NO" sz="1000" baseline="0" dirty="0" smtClean="0">
                          <a:latin typeface="Georgia" pitchFamily="18" charset="0"/>
                        </a:rPr>
                        <a:t> Brukes forsiktig for å understreke detaljer i illustrasjoner og modeller etc.</a:t>
                      </a:r>
                      <a:endParaRPr lang="en-US" sz="1000" dirty="0">
                        <a:latin typeface="Georgia" pitchFamily="18" charset="0"/>
                      </a:endParaRPr>
                    </a:p>
                  </a:txBody>
                  <a:tcPr anchor="ctr">
                    <a:solidFill>
                      <a:srgbClr val="E9E6DF"/>
                    </a:solidFill>
                  </a:tcPr>
                </a:tc>
              </a:tr>
            </a:tbl>
          </a:graphicData>
        </a:graphic>
      </p:graphicFrame>
      <p:sp>
        <p:nvSpPr>
          <p:cNvPr id="6" name="Rectangle 5"/>
          <p:cNvSpPr/>
          <p:nvPr userDrawn="1"/>
        </p:nvSpPr>
        <p:spPr>
          <a:xfrm>
            <a:off x="2425892" y="1636981"/>
            <a:ext cx="3168472"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000" dirty="0">
                <a:solidFill>
                  <a:srgbClr val="000000"/>
                </a:solidFill>
              </a:rPr>
              <a:t>40 % </a:t>
            </a:r>
            <a:endParaRPr lang="en-US" sz="1000" dirty="0">
              <a:solidFill>
                <a:srgbClr val="000000"/>
              </a:solidFill>
            </a:endParaRPr>
          </a:p>
        </p:txBody>
      </p:sp>
      <p:sp>
        <p:nvSpPr>
          <p:cNvPr id="7" name="Rectangle 6"/>
          <p:cNvSpPr/>
          <p:nvPr userDrawn="1"/>
        </p:nvSpPr>
        <p:spPr>
          <a:xfrm>
            <a:off x="2425893" y="2078269"/>
            <a:ext cx="831640" cy="324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000" dirty="0">
                <a:solidFill>
                  <a:srgbClr val="FFFFFF"/>
                </a:solidFill>
              </a:rPr>
              <a:t>5 % </a:t>
            </a:r>
            <a:endParaRPr lang="en-US" sz="1000" dirty="0">
              <a:solidFill>
                <a:srgbClr val="FFFFFF"/>
              </a:solidFill>
            </a:endParaRPr>
          </a:p>
        </p:txBody>
      </p:sp>
      <p:sp>
        <p:nvSpPr>
          <p:cNvPr id="8" name="Rectangle 7"/>
          <p:cNvSpPr/>
          <p:nvPr userDrawn="1"/>
        </p:nvSpPr>
        <p:spPr>
          <a:xfrm>
            <a:off x="2425893" y="2990454"/>
            <a:ext cx="1561900" cy="3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000" dirty="0">
                <a:solidFill>
                  <a:srgbClr val="FFFFFF"/>
                </a:solidFill>
              </a:rPr>
              <a:t>15 % </a:t>
            </a:r>
            <a:endParaRPr lang="en-US" sz="1000" dirty="0">
              <a:solidFill>
                <a:srgbClr val="FFFFFF"/>
              </a:solidFill>
            </a:endParaRPr>
          </a:p>
        </p:txBody>
      </p:sp>
      <p:sp>
        <p:nvSpPr>
          <p:cNvPr id="9" name="Rectangle 8"/>
          <p:cNvSpPr/>
          <p:nvPr userDrawn="1"/>
        </p:nvSpPr>
        <p:spPr>
          <a:xfrm>
            <a:off x="2425893" y="3426001"/>
            <a:ext cx="831640"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000" dirty="0">
                <a:solidFill>
                  <a:srgbClr val="000000"/>
                </a:solidFill>
              </a:rPr>
              <a:t>5 % </a:t>
            </a:r>
            <a:endParaRPr lang="en-US" sz="1000" dirty="0">
              <a:solidFill>
                <a:srgbClr val="000000"/>
              </a:solidFill>
            </a:endParaRPr>
          </a:p>
        </p:txBody>
      </p:sp>
      <p:sp>
        <p:nvSpPr>
          <p:cNvPr id="10" name="Rectangle 9"/>
          <p:cNvSpPr/>
          <p:nvPr userDrawn="1"/>
        </p:nvSpPr>
        <p:spPr>
          <a:xfrm>
            <a:off x="2425893" y="3873677"/>
            <a:ext cx="831640" cy="32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000" dirty="0">
                <a:solidFill>
                  <a:srgbClr val="000000"/>
                </a:solidFill>
              </a:rPr>
              <a:t>5 % </a:t>
            </a:r>
            <a:endParaRPr lang="en-US" sz="1000" dirty="0">
              <a:solidFill>
                <a:srgbClr val="000000"/>
              </a:solidFill>
            </a:endParaRPr>
          </a:p>
        </p:txBody>
      </p:sp>
      <p:sp>
        <p:nvSpPr>
          <p:cNvPr id="11" name="Rectangle 10"/>
          <p:cNvSpPr/>
          <p:nvPr userDrawn="1"/>
        </p:nvSpPr>
        <p:spPr>
          <a:xfrm>
            <a:off x="2425893" y="4324357"/>
            <a:ext cx="1561900" cy="3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000" dirty="0">
                <a:solidFill>
                  <a:srgbClr val="000000"/>
                </a:solidFill>
              </a:rPr>
              <a:t>15 % </a:t>
            </a:r>
            <a:endParaRPr lang="en-US" sz="1000" dirty="0">
              <a:solidFill>
                <a:srgbClr val="000000"/>
              </a:solidFill>
            </a:endParaRPr>
          </a:p>
        </p:txBody>
      </p:sp>
      <p:sp>
        <p:nvSpPr>
          <p:cNvPr id="12" name="Rectangle 11"/>
          <p:cNvSpPr/>
          <p:nvPr userDrawn="1"/>
        </p:nvSpPr>
        <p:spPr>
          <a:xfrm>
            <a:off x="2425893" y="4783150"/>
            <a:ext cx="831640" cy="324000"/>
          </a:xfrm>
          <a:prstGeom prst="rect">
            <a:avLst/>
          </a:prstGeom>
          <a:solidFill>
            <a:srgbClr val="A2C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000" dirty="0">
                <a:solidFill>
                  <a:srgbClr val="000000"/>
                </a:solidFill>
              </a:rPr>
              <a:t>5 % </a:t>
            </a:r>
            <a:endParaRPr lang="en-US" sz="1000" dirty="0">
              <a:solidFill>
                <a:srgbClr val="000000"/>
              </a:solidFill>
            </a:endParaRPr>
          </a:p>
        </p:txBody>
      </p:sp>
      <p:sp>
        <p:nvSpPr>
          <p:cNvPr id="13" name="Rectangle 12"/>
          <p:cNvSpPr/>
          <p:nvPr userDrawn="1"/>
        </p:nvSpPr>
        <p:spPr>
          <a:xfrm>
            <a:off x="2425893" y="5218137"/>
            <a:ext cx="503022" cy="32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000" dirty="0">
                <a:solidFill>
                  <a:srgbClr val="000000"/>
                </a:solidFill>
              </a:rPr>
              <a:t>2,5 % </a:t>
            </a:r>
            <a:endParaRPr lang="en-US" sz="1000" dirty="0">
              <a:solidFill>
                <a:srgbClr val="000000"/>
              </a:solidFill>
            </a:endParaRPr>
          </a:p>
        </p:txBody>
      </p:sp>
      <p:sp>
        <p:nvSpPr>
          <p:cNvPr id="14" name="Rectangle 13"/>
          <p:cNvSpPr/>
          <p:nvPr userDrawn="1"/>
        </p:nvSpPr>
        <p:spPr>
          <a:xfrm>
            <a:off x="2425893" y="5665813"/>
            <a:ext cx="503022" cy="324000"/>
          </a:xfrm>
          <a:prstGeom prst="rect">
            <a:avLst/>
          </a:prstGeom>
          <a:solidFill>
            <a:srgbClr val="F04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000" dirty="0">
                <a:solidFill>
                  <a:srgbClr val="000000"/>
                </a:solidFill>
              </a:rPr>
              <a:t>2,5 % </a:t>
            </a:r>
            <a:endParaRPr lang="en-US" sz="1000" dirty="0">
              <a:solidFill>
                <a:srgbClr val="000000"/>
              </a:solidFill>
            </a:endParaRPr>
          </a:p>
        </p:txBody>
      </p:sp>
      <p:sp>
        <p:nvSpPr>
          <p:cNvPr id="20" name="Rectangle 19"/>
          <p:cNvSpPr/>
          <p:nvPr userDrawn="1"/>
        </p:nvSpPr>
        <p:spPr>
          <a:xfrm>
            <a:off x="2425893" y="2543723"/>
            <a:ext cx="503022" cy="324000"/>
          </a:xfrm>
          <a:prstGeom prst="rect">
            <a:avLst/>
          </a:prstGeom>
          <a:solidFill>
            <a:srgbClr val="322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000" dirty="0">
                <a:solidFill>
                  <a:srgbClr val="FFFFFF"/>
                </a:solidFill>
              </a:rPr>
              <a:t>2,5 % </a:t>
            </a:r>
            <a:endParaRPr lang="en-US" sz="1000" dirty="0">
              <a:solidFill>
                <a:srgbClr val="FFFFFF"/>
              </a:solidFill>
            </a:endParaRPr>
          </a:p>
        </p:txBody>
      </p:sp>
      <p:sp>
        <p:nvSpPr>
          <p:cNvPr id="22" name="TextBox 21"/>
          <p:cNvSpPr txBox="1"/>
          <p:nvPr userDrawn="1"/>
        </p:nvSpPr>
        <p:spPr>
          <a:xfrm>
            <a:off x="245536" y="279264"/>
            <a:ext cx="8634998" cy="492443"/>
          </a:xfrm>
          <a:prstGeom prst="rect">
            <a:avLst/>
          </a:prstGeom>
          <a:noFill/>
        </p:spPr>
        <p:txBody>
          <a:bodyPr wrap="square" rtlCol="0">
            <a:spAutoFit/>
          </a:bodyPr>
          <a:lstStyle/>
          <a:p>
            <a:r>
              <a:rPr lang="nb-NO" sz="2600" dirty="0">
                <a:solidFill>
                  <a:srgbClr val="857362"/>
                </a:solidFill>
              </a:rPr>
              <a:t>Fargepalett</a:t>
            </a:r>
            <a:endParaRPr lang="en-US" sz="2600" dirty="0">
              <a:solidFill>
                <a:srgbClr val="857362"/>
              </a:solidFill>
            </a:endParaRPr>
          </a:p>
        </p:txBody>
      </p:sp>
    </p:spTree>
    <p:extLst>
      <p:ext uri="{BB962C8B-B14F-4D97-AF65-F5344CB8AC3E}">
        <p14:creationId xmlns:p14="http://schemas.microsoft.com/office/powerpoint/2010/main" val="3146949421"/>
      </p:ext>
    </p:extLst>
  </p:cSld>
  <p:clrMapOvr>
    <a:masterClrMapping/>
  </p:clrMapOvr>
  <p:transition>
    <p:fade thruBlk="1"/>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07122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Sisteside/kontakt">
    <p:spTree>
      <p:nvGrpSpPr>
        <p:cNvPr id="1" name=""/>
        <p:cNvGrpSpPr/>
        <p:nvPr/>
      </p:nvGrpSpPr>
      <p:grpSpPr>
        <a:xfrm>
          <a:off x="0" y="0"/>
          <a:ext cx="0" cy="0"/>
          <a:chOff x="0" y="0"/>
          <a:chExt cx="0" cy="0"/>
        </a:xfrm>
      </p:grpSpPr>
      <p:pic>
        <p:nvPicPr>
          <p:cNvPr id="18" name="Picture 17" descr="BEKK_kart.jpg"/>
          <p:cNvPicPr>
            <a:picLocks noChangeAspect="1"/>
          </p:cNvPicPr>
          <p:nvPr userDrawn="1"/>
        </p:nvPicPr>
        <p:blipFill>
          <a:blip r:embed="rId2"/>
          <a:srcRect b="15921"/>
          <a:stretch>
            <a:fillRect/>
          </a:stretch>
        </p:blipFill>
        <p:spPr>
          <a:xfrm>
            <a:off x="234896" y="207917"/>
            <a:ext cx="8643600" cy="2955840"/>
          </a:xfrm>
          <a:prstGeom prst="rect">
            <a:avLst/>
          </a:prstGeom>
        </p:spPr>
      </p:pic>
      <p:pic>
        <p:nvPicPr>
          <p:cNvPr id="19" name="Picture 18" descr="Bekk_pos [Converted].jpg                                       0007AA60 AndresMac                      C163723E:"/>
          <p:cNvPicPr>
            <a:picLocks noChangeAspect="1" noChangeArrowheads="1"/>
          </p:cNvPicPr>
          <p:nvPr userDrawn="1"/>
        </p:nvPicPr>
        <p:blipFill>
          <a:blip r:embed="rId3" cstate="print"/>
          <a:srcRect/>
          <a:stretch>
            <a:fillRect/>
          </a:stretch>
        </p:blipFill>
        <p:spPr bwMode="auto">
          <a:xfrm>
            <a:off x="4086657" y="4086234"/>
            <a:ext cx="972000" cy="254607"/>
          </a:xfrm>
          <a:prstGeom prst="rect">
            <a:avLst/>
          </a:prstGeom>
          <a:noFill/>
        </p:spPr>
      </p:pic>
      <p:sp>
        <p:nvSpPr>
          <p:cNvPr id="23" name="TextBox 22"/>
          <p:cNvSpPr txBox="1"/>
          <p:nvPr userDrawn="1"/>
        </p:nvSpPr>
        <p:spPr>
          <a:xfrm>
            <a:off x="2216727" y="5786883"/>
            <a:ext cx="4719782" cy="338554"/>
          </a:xfrm>
          <a:prstGeom prst="rect">
            <a:avLst/>
          </a:prstGeom>
          <a:noFill/>
        </p:spPr>
        <p:txBody>
          <a:bodyPr wrap="square" rtlCol="0">
            <a:spAutoFit/>
          </a:bodyPr>
          <a:lstStyle/>
          <a:p>
            <a:pPr algn="ctr"/>
            <a:r>
              <a:rPr lang="nb-NO" sz="800" dirty="0" smtClean="0">
                <a:solidFill>
                  <a:prstClr val="black"/>
                </a:solidFill>
                <a:latin typeface="Georgia" pitchFamily="18" charset="0"/>
              </a:rPr>
              <a:t>BEKK CONSULTING AS</a:t>
            </a:r>
          </a:p>
          <a:p>
            <a:pPr algn="ctr"/>
            <a:r>
              <a:rPr lang="nb-NO" sz="800" dirty="0" smtClean="0">
                <a:solidFill>
                  <a:prstClr val="black"/>
                </a:solidFill>
                <a:latin typeface="Georgia" pitchFamily="18" charset="0"/>
              </a:rPr>
              <a:t>SKUR 39, VIPPETANGEN. P.O. BOX 134 SENTRUM, 0102 OSLO, NORWAY. WWW.BEKK.NO</a:t>
            </a:r>
            <a:endParaRPr lang="en-US" sz="800" dirty="0">
              <a:solidFill>
                <a:prstClr val="black"/>
              </a:solidFill>
              <a:latin typeface="Georgia" pitchFamily="18" charset="0"/>
            </a:endParaRPr>
          </a:p>
        </p:txBody>
      </p:sp>
      <p:sp>
        <p:nvSpPr>
          <p:cNvPr id="7" name="Content Placeholder 24"/>
          <p:cNvSpPr>
            <a:spLocks noGrp="1"/>
          </p:cNvSpPr>
          <p:nvPr>
            <p:ph sz="quarter" idx="13" hasCustomPrompt="1"/>
          </p:nvPr>
        </p:nvSpPr>
        <p:spPr>
          <a:xfrm>
            <a:off x="2928937" y="4643417"/>
            <a:ext cx="3286125" cy="180000"/>
          </a:xfrm>
        </p:spPr>
        <p:txBody>
          <a:bodyPr tIns="0" bIns="0">
            <a:noAutofit/>
          </a:bodyPr>
          <a:lstStyle>
            <a:lvl1pPr marL="0" indent="0" algn="ctr">
              <a:lnSpc>
                <a:spcPct val="100000"/>
              </a:lnSpc>
              <a:spcBef>
                <a:spcPts val="0"/>
              </a:spcBef>
              <a:spcAft>
                <a:spcPts val="0"/>
              </a:spcAft>
              <a:buNone/>
              <a:defRPr sz="1200" b="1"/>
            </a:lvl1pPr>
            <a:lvl2pPr>
              <a:buNone/>
              <a:defRPr/>
            </a:lvl2pPr>
            <a:lvl3pPr>
              <a:buNone/>
              <a:defRPr/>
            </a:lvl3pPr>
            <a:lvl4pPr>
              <a:buNone/>
              <a:defRPr/>
            </a:lvl4pPr>
            <a:lvl5pPr>
              <a:buNone/>
              <a:defRPr/>
            </a:lvl5pPr>
          </a:lstStyle>
          <a:p>
            <a:pPr lvl="0"/>
            <a:r>
              <a:rPr lang="en-US" dirty="0" smtClean="0"/>
              <a:t>&lt;</a:t>
            </a:r>
            <a:r>
              <a:rPr lang="en-US" dirty="0" err="1" smtClean="0"/>
              <a:t>navn</a:t>
            </a:r>
            <a:r>
              <a:rPr lang="en-US" dirty="0" smtClean="0"/>
              <a:t>&gt;</a:t>
            </a:r>
            <a:endParaRPr lang="nb-NO" dirty="0" smtClean="0"/>
          </a:p>
        </p:txBody>
      </p:sp>
      <p:sp>
        <p:nvSpPr>
          <p:cNvPr id="10" name="Content Placeholder 24"/>
          <p:cNvSpPr>
            <a:spLocks noGrp="1"/>
          </p:cNvSpPr>
          <p:nvPr>
            <p:ph sz="quarter" idx="16" hasCustomPrompt="1"/>
          </p:nvPr>
        </p:nvSpPr>
        <p:spPr>
          <a:xfrm>
            <a:off x="2928937" y="4830464"/>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&lt;stilling&gt;</a:t>
            </a:r>
            <a:endParaRPr lang="nb-NO" dirty="0" smtClean="0"/>
          </a:p>
        </p:txBody>
      </p:sp>
      <p:sp>
        <p:nvSpPr>
          <p:cNvPr id="12" name="Content Placeholder 24"/>
          <p:cNvSpPr>
            <a:spLocks noGrp="1"/>
          </p:cNvSpPr>
          <p:nvPr>
            <p:ph sz="quarter" idx="17" hasCustomPrompt="1"/>
          </p:nvPr>
        </p:nvSpPr>
        <p:spPr>
          <a:xfrm>
            <a:off x="2928937" y="5016805"/>
            <a:ext cx="3286125" cy="180000"/>
          </a:xfrm>
        </p:spPr>
        <p:txBody>
          <a:bodyPr tIns="0" bIns="0">
            <a:noAutofit/>
          </a:bodyPr>
          <a:lstStyle>
            <a:lvl1pPr marL="0" indent="0" algn="ctr">
              <a:lnSpc>
                <a:spcPct val="100000"/>
              </a:lnSpc>
              <a:spcBef>
                <a:spcPts val="0"/>
              </a:spcBef>
              <a:spcAft>
                <a:spcPts val="0"/>
              </a:spcAft>
              <a:buNone/>
              <a:defRPr sz="1200" b="0" baseline="0"/>
            </a:lvl1pPr>
            <a:lvl2pPr>
              <a:buNone/>
              <a:defRPr/>
            </a:lvl2pPr>
            <a:lvl3pPr>
              <a:buNone/>
              <a:defRPr/>
            </a:lvl3pPr>
            <a:lvl4pPr>
              <a:buNone/>
              <a:defRPr/>
            </a:lvl4pPr>
            <a:lvl5pPr>
              <a:buNone/>
              <a:defRPr/>
            </a:lvl5pPr>
          </a:lstStyle>
          <a:p>
            <a:pPr lvl="0"/>
            <a:r>
              <a:rPr lang="en-US" dirty="0" smtClean="0"/>
              <a:t>+47 &lt;</a:t>
            </a:r>
            <a:r>
              <a:rPr lang="en-US" dirty="0" err="1" smtClean="0"/>
              <a:t>telefonnumer</a:t>
            </a:r>
            <a:r>
              <a:rPr lang="en-US" dirty="0" smtClean="0"/>
              <a:t>&gt;</a:t>
            </a:r>
            <a:endParaRPr lang="nb-NO" dirty="0" smtClean="0"/>
          </a:p>
        </p:txBody>
      </p:sp>
      <p:sp>
        <p:nvSpPr>
          <p:cNvPr id="13" name="Content Placeholder 24"/>
          <p:cNvSpPr>
            <a:spLocks noGrp="1"/>
          </p:cNvSpPr>
          <p:nvPr>
            <p:ph sz="quarter" idx="18" hasCustomPrompt="1"/>
          </p:nvPr>
        </p:nvSpPr>
        <p:spPr>
          <a:xfrm>
            <a:off x="2928937" y="5204609"/>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&lt;e-</a:t>
            </a:r>
            <a:r>
              <a:rPr lang="en-US" dirty="0" err="1" smtClean="0"/>
              <a:t>postadresse</a:t>
            </a:r>
            <a:r>
              <a:rPr lang="en-US" dirty="0" smtClean="0"/>
              <a:t>&gt;</a:t>
            </a:r>
            <a:endParaRPr lang="nb-NO" dirty="0" smtClean="0"/>
          </a:p>
        </p:txBody>
      </p:sp>
    </p:spTree>
    <p:extLst>
      <p:ext uri="{BB962C8B-B14F-4D97-AF65-F5344CB8AC3E}">
        <p14:creationId xmlns:p14="http://schemas.microsoft.com/office/powerpoint/2010/main" val="3864244331"/>
      </p:ext>
    </p:extLst>
  </p:cSld>
  <p:clrMapOvr>
    <a:masterClrMapping/>
  </p:clrMapOvr>
  <p:transition>
    <p:fade thruBlk="1"/>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No Silverligh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155062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5438568C-3C8E-4964-B424-FD356BD6BDA0}"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60254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8C170C7-6752-4F5E-9E53-5A1E3952F43D}"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1368425" y="381505"/>
            <a:ext cx="7043738" cy="1523494"/>
          </a:xfrm>
        </p:spPr>
        <p:txBody>
          <a:bodyPr anchor="b" anchorCtr="0">
            <a:noAutofit/>
          </a:bodyPr>
          <a:lstStyle>
            <a:lvl1pPr>
              <a:lnSpc>
                <a:spcPct val="90000"/>
              </a:lnSpc>
              <a:defRPr sz="48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68425" y="3657600"/>
            <a:ext cx="704373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p:nvPr>
        </p:nvSpPr>
        <p:spPr>
          <a:xfrm>
            <a:off x="1368424" y="1904999"/>
            <a:ext cx="6994950" cy="1384994"/>
          </a:xfrm>
          <a:scene3d>
            <a:camera prst="orthographicFront"/>
            <a:lightRig rig="contrasting" dir="t"/>
          </a:scene3d>
          <a:sp3d/>
        </p:spPr>
        <p:txBody>
          <a:bodyPr>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9DE7AF"/>
                    </a:gs>
                    <a:gs pos="62000">
                      <a:srgbClr val="37CD5B"/>
                    </a:gs>
                    <a:gs pos="88000">
                      <a:srgbClr val="28A045"/>
                    </a:gs>
                  </a:gsLst>
                  <a:lin ang="5400000" scaled="1"/>
                  <a:tileRect/>
                </a:gradFill>
                <a:effectLst/>
                <a:uLnTx/>
                <a:uFillTx/>
                <a:latin typeface="Calibri" pitchFamily="34" charset="0"/>
                <a:ea typeface="+mn-ea"/>
                <a:cs typeface="+mn-cs"/>
              </a:defRPr>
            </a:lvl1pPr>
          </a:lstStyle>
          <a:p>
            <a:pPr lvl="0"/>
            <a:r>
              <a:rPr lang="nb-NO" smtClean="0"/>
              <a:t>Klikk for å redigere tekststiler i malen</a:t>
            </a:r>
          </a:p>
        </p:txBody>
      </p:sp>
    </p:spTree>
    <p:extLst>
      <p:ext uri="{BB962C8B-B14F-4D97-AF65-F5344CB8AC3E}">
        <p14:creationId xmlns:p14="http://schemas.microsoft.com/office/powerpoint/2010/main" val="157306670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CA4307D-4262-4805-9CA0-76B1471FEF1A}"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54517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96C53DA5-F856-45CE-9FCB-70EE5504A1C9}"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7"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883141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FCCD722F-FF6A-48C7-A24E-BE926627C25D}"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8" name="Picture 9"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9" name="Picture 10"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549316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5FA3021-81CE-45DD-A6B8-59E900EA001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4" name="Picture 5"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2299916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spTree>
      <p:nvGrpSpPr>
        <p:cNvPr id="1" name=""/>
        <p:cNvGrpSpPr/>
        <p:nvPr/>
      </p:nvGrpSpPr>
      <p:grpSpPr>
        <a:xfrm>
          <a:off x="0" y="0"/>
          <a:ext cx="0" cy="0"/>
          <a:chOff x="0" y="0"/>
          <a:chExt cx="0" cy="0"/>
        </a:xfrm>
      </p:grpSpPr>
      <p:pic>
        <p:nvPicPr>
          <p:cNvPr id="4" name="Picture 7" descr="white-green code shape.png"/>
          <p:cNvPicPr>
            <a:picLocks noChangeAspect="1"/>
          </p:cNvPicPr>
          <p:nvPr userDrawn="1"/>
        </p:nvPicPr>
        <p:blipFill>
          <a:blip r:embed="rId2"/>
          <a:srcRect/>
          <a:stretch>
            <a:fillRect/>
          </a:stretch>
        </p:blipFill>
        <p:spPr bwMode="white">
          <a:xfrm>
            <a:off x="0" y="0"/>
            <a:ext cx="9144000" cy="6858000"/>
          </a:xfrm>
          <a:prstGeom prst="rect">
            <a:avLst/>
          </a:prstGeom>
          <a:noFill/>
          <a:ln w="9525">
            <a:noFill/>
            <a:miter lim="800000"/>
            <a:headEnd/>
            <a:tailEnd/>
          </a:ln>
        </p:spPr>
      </p:pic>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B4B4CD3-A5E6-4A8E-9786-346812F8BAA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3282677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B2ECF2E-2F53-4A8B-AE82-CFD549A24DAD}" type="datetimeFigureOut">
              <a:rPr lang="en-US">
                <a:solidFill>
                  <a:srgbClr val="000000"/>
                </a:solidFill>
              </a:rPr>
              <a:pPr/>
              <a:t>5/25/2011</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857362"/>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srgbClr val="857362"/>
                </a:solidFill>
              </a:rPr>
              <a:pPr/>
              <a:t>‹#›</a:t>
            </a:fld>
            <a:endParaRPr lang="en-US">
              <a:solidFill>
                <a:srgbClr val="857362"/>
              </a:solidFill>
            </a:endParaRPr>
          </a:p>
        </p:txBody>
      </p:sp>
    </p:spTree>
    <p:extLst>
      <p:ext uri="{BB962C8B-B14F-4D97-AF65-F5344CB8AC3E}">
        <p14:creationId xmlns:p14="http://schemas.microsoft.com/office/powerpoint/2010/main" val="274940826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CFCA24C6-E7B2-4D90-BC7A-2F092DC50A8E}"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3" name="Picture 2"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0061453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687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NOTE layout - user must hide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BB1FE4D3-7BA9-4C8A-AFF9-69901431317B}" type="slidenum">
              <a:rPr lang="en-US" sz="1400" smtClean="0">
                <a:solidFill>
                  <a:srgbClr val="000000"/>
                </a:solidFill>
                <a:cs typeface="Arial" pitchFamily="34" charset="0"/>
              </a:rPr>
              <a:pPr algn="l" defTabSz="914363">
                <a:defRPr/>
              </a:pPr>
              <a:t>‹#›</a:t>
            </a:fld>
            <a:endParaRPr lang="en-US" sz="1400" dirty="0">
              <a:solidFill>
                <a:srgbClr val="000000"/>
              </a:solidFill>
              <a:cs typeface="Arial" pitchFamily="34" charset="0"/>
            </a:endParaRPr>
          </a:p>
        </p:txBody>
      </p:sp>
      <p:sp>
        <p:nvSpPr>
          <p:cNvPr id="2" name="Title 1"/>
          <p:cNvSpPr>
            <a:spLocks noGrp="1"/>
          </p:cNvSpPr>
          <p:nvPr>
            <p:ph type="title"/>
          </p:nvPr>
        </p:nvSpPr>
        <p:spPr bwMode="black"/>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black">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bwMode="gray">
          <a:xfrm>
            <a:off x="1" y="6238877"/>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0849227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Black Slide - no bottom bar">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158538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Hidden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644117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nb-NO"/>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b-NO"/>
          </a:p>
        </p:txBody>
      </p:sp>
      <p:sp>
        <p:nvSpPr>
          <p:cNvPr id="4" name="Date Placeholder 3"/>
          <p:cNvSpPr>
            <a:spLocks noGrp="1"/>
          </p:cNvSpPr>
          <p:nvPr>
            <p:ph type="dt" sz="half" idx="10"/>
          </p:nvPr>
        </p:nvSpPr>
        <p:spPr/>
        <p:txBody>
          <a:bodyPr/>
          <a:lstStyle>
            <a:lvl1pPr>
              <a:defRPr/>
            </a:lvl1pPr>
          </a:lstStyle>
          <a:p>
            <a:pPr>
              <a:defRPr/>
            </a:pPr>
            <a:fld id="{9C19A26B-A6F7-4745-8D1E-19E0E03F0E4B}" type="datetimeFigureOut">
              <a:rPr lang="nb-NO"/>
              <a:pPr>
                <a:defRPr/>
              </a:pPr>
              <a:t>25.05.2011</a:t>
            </a:fld>
            <a:endParaRPr lang="nb-NO" dirty="0"/>
          </a:p>
        </p:txBody>
      </p:sp>
      <p:sp>
        <p:nvSpPr>
          <p:cNvPr id="5" name="Footer Placeholder 4"/>
          <p:cNvSpPr>
            <a:spLocks noGrp="1"/>
          </p:cNvSpPr>
          <p:nvPr>
            <p:ph type="ftr" sz="quarter" idx="11"/>
          </p:nvPr>
        </p:nvSpPr>
        <p:spPr/>
        <p:txBody>
          <a:bodyPr/>
          <a:lstStyle>
            <a:lvl1pPr>
              <a:defRPr/>
            </a:lvl1pPr>
          </a:lstStyle>
          <a:p>
            <a:pPr>
              <a:defRPr/>
            </a:pPr>
            <a:endParaRPr lang="nb-NO"/>
          </a:p>
        </p:txBody>
      </p:sp>
      <p:sp>
        <p:nvSpPr>
          <p:cNvPr id="6" name="Slide Number Placeholder 5"/>
          <p:cNvSpPr>
            <a:spLocks noGrp="1"/>
          </p:cNvSpPr>
          <p:nvPr>
            <p:ph type="sldNum" sz="quarter" idx="12"/>
          </p:nvPr>
        </p:nvSpPr>
        <p:spPr/>
        <p:txBody>
          <a:bodyPr/>
          <a:lstStyle>
            <a:lvl1pPr>
              <a:defRPr/>
            </a:lvl1pPr>
          </a:lstStyle>
          <a:p>
            <a:pPr>
              <a:defRPr/>
            </a:pPr>
            <a:fld id="{D6687474-43EC-44F6-A3AD-B9266F37D380}" type="slidenum">
              <a:rPr lang="nb-NO"/>
              <a:pPr>
                <a:defRPr/>
              </a:pPr>
              <a:t>‹#›</a:t>
            </a:fld>
            <a:endParaRPr lang="nb-NO" dirty="0"/>
          </a:p>
        </p:txBody>
      </p:sp>
    </p:spTree>
    <p:extLst>
      <p:ext uri="{BB962C8B-B14F-4D97-AF65-F5344CB8AC3E}">
        <p14:creationId xmlns:p14="http://schemas.microsoft.com/office/powerpoint/2010/main" val="13249373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lvl1pPr>
              <a:defRPr/>
            </a:lvl1pPr>
          </a:lstStyle>
          <a:p>
            <a:pPr>
              <a:defRPr/>
            </a:pPr>
            <a:fld id="{1178AFE3-395E-44B7-AB19-96BEFA812764}" type="datetimeFigureOut">
              <a:rPr lang="nb-NO"/>
              <a:pPr>
                <a:defRPr/>
              </a:pPr>
              <a:t>25.05.2011</a:t>
            </a:fld>
            <a:endParaRPr lang="nb-NO" dirty="0"/>
          </a:p>
        </p:txBody>
      </p:sp>
      <p:sp>
        <p:nvSpPr>
          <p:cNvPr id="5" name="Footer Placeholder 4"/>
          <p:cNvSpPr>
            <a:spLocks noGrp="1"/>
          </p:cNvSpPr>
          <p:nvPr>
            <p:ph type="ftr" sz="quarter" idx="11"/>
          </p:nvPr>
        </p:nvSpPr>
        <p:spPr/>
        <p:txBody>
          <a:bodyPr/>
          <a:lstStyle>
            <a:lvl1pPr>
              <a:defRPr/>
            </a:lvl1pPr>
          </a:lstStyle>
          <a:p>
            <a:pPr>
              <a:defRPr/>
            </a:pPr>
            <a:endParaRPr lang="nb-NO"/>
          </a:p>
        </p:txBody>
      </p:sp>
      <p:sp>
        <p:nvSpPr>
          <p:cNvPr id="6" name="Slide Number Placeholder 5"/>
          <p:cNvSpPr>
            <a:spLocks noGrp="1"/>
          </p:cNvSpPr>
          <p:nvPr>
            <p:ph type="sldNum" sz="quarter" idx="12"/>
          </p:nvPr>
        </p:nvSpPr>
        <p:spPr/>
        <p:txBody>
          <a:bodyPr/>
          <a:lstStyle>
            <a:lvl1pPr>
              <a:defRPr/>
            </a:lvl1pPr>
          </a:lstStyle>
          <a:p>
            <a:pPr>
              <a:defRPr/>
            </a:pPr>
            <a:fld id="{84B1D3BF-4CAF-4EC8-9CA5-F4EB427E8070}" type="slidenum">
              <a:rPr lang="nb-NO"/>
              <a:pPr>
                <a:defRPr/>
              </a:pPr>
              <a:t>‹#›</a:t>
            </a:fld>
            <a:endParaRPr lang="nb-NO" dirty="0"/>
          </a:p>
        </p:txBody>
      </p:sp>
    </p:spTree>
    <p:extLst>
      <p:ext uri="{BB962C8B-B14F-4D97-AF65-F5344CB8AC3E}">
        <p14:creationId xmlns:p14="http://schemas.microsoft.com/office/powerpoint/2010/main" val="36048917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nb-NO"/>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40DA860-1278-4FEC-947D-741BDBC3D8AA}" type="datetimeFigureOut">
              <a:rPr lang="nb-NO"/>
              <a:pPr>
                <a:defRPr/>
              </a:pPr>
              <a:t>25.05.2011</a:t>
            </a:fld>
            <a:endParaRPr lang="nb-NO" dirty="0"/>
          </a:p>
        </p:txBody>
      </p:sp>
      <p:sp>
        <p:nvSpPr>
          <p:cNvPr id="5" name="Footer Placeholder 4"/>
          <p:cNvSpPr>
            <a:spLocks noGrp="1"/>
          </p:cNvSpPr>
          <p:nvPr>
            <p:ph type="ftr" sz="quarter" idx="11"/>
          </p:nvPr>
        </p:nvSpPr>
        <p:spPr/>
        <p:txBody>
          <a:bodyPr/>
          <a:lstStyle>
            <a:lvl1pPr>
              <a:defRPr/>
            </a:lvl1pPr>
          </a:lstStyle>
          <a:p>
            <a:pPr>
              <a:defRPr/>
            </a:pPr>
            <a:endParaRPr lang="nb-NO"/>
          </a:p>
        </p:txBody>
      </p:sp>
      <p:sp>
        <p:nvSpPr>
          <p:cNvPr id="6" name="Slide Number Placeholder 5"/>
          <p:cNvSpPr>
            <a:spLocks noGrp="1"/>
          </p:cNvSpPr>
          <p:nvPr>
            <p:ph type="sldNum" sz="quarter" idx="12"/>
          </p:nvPr>
        </p:nvSpPr>
        <p:spPr/>
        <p:txBody>
          <a:bodyPr/>
          <a:lstStyle>
            <a:lvl1pPr>
              <a:defRPr/>
            </a:lvl1pPr>
          </a:lstStyle>
          <a:p>
            <a:pPr>
              <a:defRPr/>
            </a:pPr>
            <a:fld id="{1489908D-0170-4708-9187-80A37579D142}" type="slidenum">
              <a:rPr lang="nb-NO"/>
              <a:pPr>
                <a:defRPr/>
              </a:pPr>
              <a:t>‹#›</a:t>
            </a:fld>
            <a:endParaRPr lang="nb-NO" dirty="0"/>
          </a:p>
        </p:txBody>
      </p:sp>
    </p:spTree>
    <p:extLst>
      <p:ext uri="{BB962C8B-B14F-4D97-AF65-F5344CB8AC3E}">
        <p14:creationId xmlns:p14="http://schemas.microsoft.com/office/powerpoint/2010/main" val="36582431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Date Placeholder 3"/>
          <p:cNvSpPr>
            <a:spLocks noGrp="1"/>
          </p:cNvSpPr>
          <p:nvPr>
            <p:ph type="dt" sz="half" idx="10"/>
          </p:nvPr>
        </p:nvSpPr>
        <p:spPr/>
        <p:txBody>
          <a:bodyPr/>
          <a:lstStyle>
            <a:lvl1pPr>
              <a:defRPr/>
            </a:lvl1pPr>
          </a:lstStyle>
          <a:p>
            <a:pPr>
              <a:defRPr/>
            </a:pPr>
            <a:fld id="{789776C3-9F59-4C5C-8AF9-643FA1A0E9EB}" type="datetimeFigureOut">
              <a:rPr lang="nb-NO"/>
              <a:pPr>
                <a:defRPr/>
              </a:pPr>
              <a:t>25.05.2011</a:t>
            </a:fld>
            <a:endParaRPr lang="nb-NO" dirty="0"/>
          </a:p>
        </p:txBody>
      </p:sp>
      <p:sp>
        <p:nvSpPr>
          <p:cNvPr id="6" name="Footer Placeholder 4"/>
          <p:cNvSpPr>
            <a:spLocks noGrp="1"/>
          </p:cNvSpPr>
          <p:nvPr>
            <p:ph type="ftr" sz="quarter" idx="11"/>
          </p:nvPr>
        </p:nvSpPr>
        <p:spPr/>
        <p:txBody>
          <a:bodyPr/>
          <a:lstStyle>
            <a:lvl1pPr>
              <a:defRPr/>
            </a:lvl1pPr>
          </a:lstStyle>
          <a:p>
            <a:pPr>
              <a:defRPr/>
            </a:pPr>
            <a:endParaRPr lang="nb-NO"/>
          </a:p>
        </p:txBody>
      </p:sp>
      <p:sp>
        <p:nvSpPr>
          <p:cNvPr id="7" name="Slide Number Placeholder 5"/>
          <p:cNvSpPr>
            <a:spLocks noGrp="1"/>
          </p:cNvSpPr>
          <p:nvPr>
            <p:ph type="sldNum" sz="quarter" idx="12"/>
          </p:nvPr>
        </p:nvSpPr>
        <p:spPr/>
        <p:txBody>
          <a:bodyPr/>
          <a:lstStyle>
            <a:lvl1pPr>
              <a:defRPr/>
            </a:lvl1pPr>
          </a:lstStyle>
          <a:p>
            <a:pPr>
              <a:defRPr/>
            </a:pPr>
            <a:fld id="{0A926924-B11C-4060-933D-5C6D5D91DBE3}" type="slidenum">
              <a:rPr lang="nb-NO"/>
              <a:pPr>
                <a:defRPr/>
              </a:pPr>
              <a:t>‹#›</a:t>
            </a:fld>
            <a:endParaRPr lang="nb-NO" dirty="0"/>
          </a:p>
        </p:txBody>
      </p:sp>
    </p:spTree>
    <p:extLst>
      <p:ext uri="{BB962C8B-B14F-4D97-AF65-F5344CB8AC3E}">
        <p14:creationId xmlns:p14="http://schemas.microsoft.com/office/powerpoint/2010/main" val="38547999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b-NO"/>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7" name="Date Placeholder 3"/>
          <p:cNvSpPr>
            <a:spLocks noGrp="1"/>
          </p:cNvSpPr>
          <p:nvPr>
            <p:ph type="dt" sz="half" idx="10"/>
          </p:nvPr>
        </p:nvSpPr>
        <p:spPr/>
        <p:txBody>
          <a:bodyPr/>
          <a:lstStyle>
            <a:lvl1pPr>
              <a:defRPr/>
            </a:lvl1pPr>
          </a:lstStyle>
          <a:p>
            <a:pPr>
              <a:defRPr/>
            </a:pPr>
            <a:fld id="{B7ACCEC4-79A8-4913-AE20-8166AC8A24CA}" type="datetimeFigureOut">
              <a:rPr lang="nb-NO"/>
              <a:pPr>
                <a:defRPr/>
              </a:pPr>
              <a:t>25.05.2011</a:t>
            </a:fld>
            <a:endParaRPr lang="nb-NO" dirty="0"/>
          </a:p>
        </p:txBody>
      </p:sp>
      <p:sp>
        <p:nvSpPr>
          <p:cNvPr id="8" name="Footer Placeholder 4"/>
          <p:cNvSpPr>
            <a:spLocks noGrp="1"/>
          </p:cNvSpPr>
          <p:nvPr>
            <p:ph type="ftr" sz="quarter" idx="11"/>
          </p:nvPr>
        </p:nvSpPr>
        <p:spPr/>
        <p:txBody>
          <a:bodyPr/>
          <a:lstStyle>
            <a:lvl1pPr>
              <a:defRPr/>
            </a:lvl1pPr>
          </a:lstStyle>
          <a:p>
            <a:pPr>
              <a:defRPr/>
            </a:pPr>
            <a:endParaRPr lang="nb-NO"/>
          </a:p>
        </p:txBody>
      </p:sp>
      <p:sp>
        <p:nvSpPr>
          <p:cNvPr id="9" name="Slide Number Placeholder 5"/>
          <p:cNvSpPr>
            <a:spLocks noGrp="1"/>
          </p:cNvSpPr>
          <p:nvPr>
            <p:ph type="sldNum" sz="quarter" idx="12"/>
          </p:nvPr>
        </p:nvSpPr>
        <p:spPr/>
        <p:txBody>
          <a:bodyPr/>
          <a:lstStyle>
            <a:lvl1pPr>
              <a:defRPr/>
            </a:lvl1pPr>
          </a:lstStyle>
          <a:p>
            <a:pPr>
              <a:defRPr/>
            </a:pPr>
            <a:fld id="{FE409A3F-1D70-4641-8E3F-B6215A10F493}" type="slidenum">
              <a:rPr lang="nb-NO"/>
              <a:pPr>
                <a:defRPr/>
              </a:pPr>
              <a:t>‹#›</a:t>
            </a:fld>
            <a:endParaRPr lang="nb-NO" dirty="0"/>
          </a:p>
        </p:txBody>
      </p:sp>
    </p:spTree>
    <p:extLst>
      <p:ext uri="{BB962C8B-B14F-4D97-AF65-F5344CB8AC3E}">
        <p14:creationId xmlns:p14="http://schemas.microsoft.com/office/powerpoint/2010/main" val="1443737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9925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Date Placeholder 3"/>
          <p:cNvSpPr>
            <a:spLocks noGrp="1"/>
          </p:cNvSpPr>
          <p:nvPr>
            <p:ph type="dt" sz="half" idx="10"/>
          </p:nvPr>
        </p:nvSpPr>
        <p:spPr/>
        <p:txBody>
          <a:bodyPr/>
          <a:lstStyle>
            <a:lvl1pPr>
              <a:defRPr/>
            </a:lvl1pPr>
          </a:lstStyle>
          <a:p>
            <a:pPr>
              <a:defRPr/>
            </a:pPr>
            <a:fld id="{358893D1-9631-40B2-9667-79AB3881B0A7}" type="datetimeFigureOut">
              <a:rPr lang="nb-NO"/>
              <a:pPr>
                <a:defRPr/>
              </a:pPr>
              <a:t>25.05.2011</a:t>
            </a:fld>
            <a:endParaRPr lang="nb-NO" dirty="0"/>
          </a:p>
        </p:txBody>
      </p:sp>
      <p:sp>
        <p:nvSpPr>
          <p:cNvPr id="4" name="Footer Placeholder 4"/>
          <p:cNvSpPr>
            <a:spLocks noGrp="1"/>
          </p:cNvSpPr>
          <p:nvPr>
            <p:ph type="ftr" sz="quarter" idx="11"/>
          </p:nvPr>
        </p:nvSpPr>
        <p:spPr/>
        <p:txBody>
          <a:bodyPr/>
          <a:lstStyle>
            <a:lvl1pPr>
              <a:defRPr/>
            </a:lvl1pPr>
          </a:lstStyle>
          <a:p>
            <a:pPr>
              <a:defRPr/>
            </a:pPr>
            <a:endParaRPr lang="nb-NO"/>
          </a:p>
        </p:txBody>
      </p:sp>
      <p:sp>
        <p:nvSpPr>
          <p:cNvPr id="5" name="Slide Number Placeholder 5"/>
          <p:cNvSpPr>
            <a:spLocks noGrp="1"/>
          </p:cNvSpPr>
          <p:nvPr>
            <p:ph type="sldNum" sz="quarter" idx="12"/>
          </p:nvPr>
        </p:nvSpPr>
        <p:spPr/>
        <p:txBody>
          <a:bodyPr/>
          <a:lstStyle>
            <a:lvl1pPr>
              <a:defRPr/>
            </a:lvl1pPr>
          </a:lstStyle>
          <a:p>
            <a:pPr>
              <a:defRPr/>
            </a:pPr>
            <a:fld id="{87B14E1A-9E94-4D85-AA1B-44ADCC30A3FC}" type="slidenum">
              <a:rPr lang="nb-NO"/>
              <a:pPr>
                <a:defRPr/>
              </a:pPr>
              <a:t>‹#›</a:t>
            </a:fld>
            <a:endParaRPr lang="nb-NO" dirty="0"/>
          </a:p>
        </p:txBody>
      </p:sp>
    </p:spTree>
    <p:extLst>
      <p:ext uri="{BB962C8B-B14F-4D97-AF65-F5344CB8AC3E}">
        <p14:creationId xmlns:p14="http://schemas.microsoft.com/office/powerpoint/2010/main" val="348470867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7E56CBB-5E48-478C-B075-7C146A466704}" type="datetimeFigureOut">
              <a:rPr lang="nb-NO"/>
              <a:pPr>
                <a:defRPr/>
              </a:pPr>
              <a:t>25.05.2011</a:t>
            </a:fld>
            <a:endParaRPr lang="nb-NO" dirty="0"/>
          </a:p>
        </p:txBody>
      </p:sp>
      <p:sp>
        <p:nvSpPr>
          <p:cNvPr id="3" name="Footer Placeholder 4"/>
          <p:cNvSpPr>
            <a:spLocks noGrp="1"/>
          </p:cNvSpPr>
          <p:nvPr>
            <p:ph type="ftr" sz="quarter" idx="11"/>
          </p:nvPr>
        </p:nvSpPr>
        <p:spPr/>
        <p:txBody>
          <a:bodyPr/>
          <a:lstStyle>
            <a:lvl1pPr>
              <a:defRPr/>
            </a:lvl1pPr>
          </a:lstStyle>
          <a:p>
            <a:pPr>
              <a:defRPr/>
            </a:pPr>
            <a:endParaRPr lang="nb-NO"/>
          </a:p>
        </p:txBody>
      </p:sp>
      <p:sp>
        <p:nvSpPr>
          <p:cNvPr id="4" name="Slide Number Placeholder 5"/>
          <p:cNvSpPr>
            <a:spLocks noGrp="1"/>
          </p:cNvSpPr>
          <p:nvPr>
            <p:ph type="sldNum" sz="quarter" idx="12"/>
          </p:nvPr>
        </p:nvSpPr>
        <p:spPr/>
        <p:txBody>
          <a:bodyPr/>
          <a:lstStyle>
            <a:lvl1pPr>
              <a:defRPr/>
            </a:lvl1pPr>
          </a:lstStyle>
          <a:p>
            <a:pPr>
              <a:defRPr/>
            </a:pPr>
            <a:fld id="{B123114C-B160-4942-B32D-7CD204E3FC2E}" type="slidenum">
              <a:rPr lang="nb-NO"/>
              <a:pPr>
                <a:defRPr/>
              </a:pPr>
              <a:t>‹#›</a:t>
            </a:fld>
            <a:endParaRPr lang="nb-NO" dirty="0"/>
          </a:p>
        </p:txBody>
      </p:sp>
    </p:spTree>
    <p:extLst>
      <p:ext uri="{BB962C8B-B14F-4D97-AF65-F5344CB8AC3E}">
        <p14:creationId xmlns:p14="http://schemas.microsoft.com/office/powerpoint/2010/main" val="18399886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nb-NO"/>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ADDB785-0618-4431-85BF-EDD5A8974A9E}" type="datetimeFigureOut">
              <a:rPr lang="nb-NO"/>
              <a:pPr>
                <a:defRPr/>
              </a:pPr>
              <a:t>25.05.2011</a:t>
            </a:fld>
            <a:endParaRPr lang="nb-NO" dirty="0"/>
          </a:p>
        </p:txBody>
      </p:sp>
      <p:sp>
        <p:nvSpPr>
          <p:cNvPr id="6" name="Footer Placeholder 4"/>
          <p:cNvSpPr>
            <a:spLocks noGrp="1"/>
          </p:cNvSpPr>
          <p:nvPr>
            <p:ph type="ftr" sz="quarter" idx="11"/>
          </p:nvPr>
        </p:nvSpPr>
        <p:spPr/>
        <p:txBody>
          <a:bodyPr/>
          <a:lstStyle>
            <a:lvl1pPr>
              <a:defRPr/>
            </a:lvl1pPr>
          </a:lstStyle>
          <a:p>
            <a:pPr>
              <a:defRPr/>
            </a:pPr>
            <a:endParaRPr lang="nb-NO"/>
          </a:p>
        </p:txBody>
      </p:sp>
      <p:sp>
        <p:nvSpPr>
          <p:cNvPr id="7" name="Slide Number Placeholder 5"/>
          <p:cNvSpPr>
            <a:spLocks noGrp="1"/>
          </p:cNvSpPr>
          <p:nvPr>
            <p:ph type="sldNum" sz="quarter" idx="12"/>
          </p:nvPr>
        </p:nvSpPr>
        <p:spPr/>
        <p:txBody>
          <a:bodyPr/>
          <a:lstStyle>
            <a:lvl1pPr>
              <a:defRPr/>
            </a:lvl1pPr>
          </a:lstStyle>
          <a:p>
            <a:pPr>
              <a:defRPr/>
            </a:pPr>
            <a:fld id="{5AF9DC13-AE39-42CB-9755-77287A691226}" type="slidenum">
              <a:rPr lang="nb-NO"/>
              <a:pPr>
                <a:defRPr/>
              </a:pPr>
              <a:t>‹#›</a:t>
            </a:fld>
            <a:endParaRPr lang="nb-NO" dirty="0"/>
          </a:p>
        </p:txBody>
      </p:sp>
    </p:spTree>
    <p:extLst>
      <p:ext uri="{BB962C8B-B14F-4D97-AF65-F5344CB8AC3E}">
        <p14:creationId xmlns:p14="http://schemas.microsoft.com/office/powerpoint/2010/main" val="30135877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b-NO"/>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b-NO"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C7672F-FEBC-48E8-92B1-FFFCA99F5397}" type="datetimeFigureOut">
              <a:rPr lang="nb-NO"/>
              <a:pPr>
                <a:defRPr/>
              </a:pPr>
              <a:t>25.05.2011</a:t>
            </a:fld>
            <a:endParaRPr lang="nb-NO" dirty="0"/>
          </a:p>
        </p:txBody>
      </p:sp>
      <p:sp>
        <p:nvSpPr>
          <p:cNvPr id="6" name="Footer Placeholder 4"/>
          <p:cNvSpPr>
            <a:spLocks noGrp="1"/>
          </p:cNvSpPr>
          <p:nvPr>
            <p:ph type="ftr" sz="quarter" idx="11"/>
          </p:nvPr>
        </p:nvSpPr>
        <p:spPr/>
        <p:txBody>
          <a:bodyPr/>
          <a:lstStyle>
            <a:lvl1pPr>
              <a:defRPr/>
            </a:lvl1pPr>
          </a:lstStyle>
          <a:p>
            <a:pPr>
              <a:defRPr/>
            </a:pPr>
            <a:endParaRPr lang="nb-NO"/>
          </a:p>
        </p:txBody>
      </p:sp>
      <p:sp>
        <p:nvSpPr>
          <p:cNvPr id="7" name="Slide Number Placeholder 5"/>
          <p:cNvSpPr>
            <a:spLocks noGrp="1"/>
          </p:cNvSpPr>
          <p:nvPr>
            <p:ph type="sldNum" sz="quarter" idx="12"/>
          </p:nvPr>
        </p:nvSpPr>
        <p:spPr/>
        <p:txBody>
          <a:bodyPr/>
          <a:lstStyle>
            <a:lvl1pPr>
              <a:defRPr/>
            </a:lvl1pPr>
          </a:lstStyle>
          <a:p>
            <a:pPr>
              <a:defRPr/>
            </a:pPr>
            <a:fld id="{59C0FD4D-5ADD-4073-8C67-A032B68057C2}" type="slidenum">
              <a:rPr lang="nb-NO"/>
              <a:pPr>
                <a:defRPr/>
              </a:pPr>
              <a:t>‹#›</a:t>
            </a:fld>
            <a:endParaRPr lang="nb-NO" dirty="0"/>
          </a:p>
        </p:txBody>
      </p:sp>
    </p:spTree>
    <p:extLst>
      <p:ext uri="{BB962C8B-B14F-4D97-AF65-F5344CB8AC3E}">
        <p14:creationId xmlns:p14="http://schemas.microsoft.com/office/powerpoint/2010/main" val="130477740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lvl1pPr>
              <a:defRPr/>
            </a:lvl1pPr>
          </a:lstStyle>
          <a:p>
            <a:pPr>
              <a:defRPr/>
            </a:pPr>
            <a:fld id="{3D63EA06-B2CF-45E5-B1AF-D209DE72EAB8}" type="datetimeFigureOut">
              <a:rPr lang="nb-NO"/>
              <a:pPr>
                <a:defRPr/>
              </a:pPr>
              <a:t>25.05.2011</a:t>
            </a:fld>
            <a:endParaRPr lang="nb-NO" dirty="0"/>
          </a:p>
        </p:txBody>
      </p:sp>
      <p:sp>
        <p:nvSpPr>
          <p:cNvPr id="5" name="Footer Placeholder 4"/>
          <p:cNvSpPr>
            <a:spLocks noGrp="1"/>
          </p:cNvSpPr>
          <p:nvPr>
            <p:ph type="ftr" sz="quarter" idx="11"/>
          </p:nvPr>
        </p:nvSpPr>
        <p:spPr/>
        <p:txBody>
          <a:bodyPr/>
          <a:lstStyle>
            <a:lvl1pPr>
              <a:defRPr/>
            </a:lvl1pPr>
          </a:lstStyle>
          <a:p>
            <a:pPr>
              <a:defRPr/>
            </a:pPr>
            <a:endParaRPr lang="nb-NO"/>
          </a:p>
        </p:txBody>
      </p:sp>
      <p:sp>
        <p:nvSpPr>
          <p:cNvPr id="6" name="Slide Number Placeholder 5"/>
          <p:cNvSpPr>
            <a:spLocks noGrp="1"/>
          </p:cNvSpPr>
          <p:nvPr>
            <p:ph type="sldNum" sz="quarter" idx="12"/>
          </p:nvPr>
        </p:nvSpPr>
        <p:spPr/>
        <p:txBody>
          <a:bodyPr/>
          <a:lstStyle>
            <a:lvl1pPr>
              <a:defRPr/>
            </a:lvl1pPr>
          </a:lstStyle>
          <a:p>
            <a:pPr>
              <a:defRPr/>
            </a:pPr>
            <a:fld id="{D2C18E71-E07F-4EF7-8112-615F17864B21}" type="slidenum">
              <a:rPr lang="nb-NO"/>
              <a:pPr>
                <a:defRPr/>
              </a:pPr>
              <a:t>‹#›</a:t>
            </a:fld>
            <a:endParaRPr lang="nb-NO" dirty="0"/>
          </a:p>
        </p:txBody>
      </p:sp>
    </p:spTree>
    <p:extLst>
      <p:ext uri="{BB962C8B-B14F-4D97-AF65-F5344CB8AC3E}">
        <p14:creationId xmlns:p14="http://schemas.microsoft.com/office/powerpoint/2010/main" val="29050435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nb-NO"/>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lvl1pPr>
              <a:defRPr/>
            </a:lvl1pPr>
          </a:lstStyle>
          <a:p>
            <a:pPr>
              <a:defRPr/>
            </a:pPr>
            <a:fld id="{D13279FB-D39F-46C2-9EDE-DEF6FB38484F}" type="datetimeFigureOut">
              <a:rPr lang="nb-NO"/>
              <a:pPr>
                <a:defRPr/>
              </a:pPr>
              <a:t>25.05.2011</a:t>
            </a:fld>
            <a:endParaRPr lang="nb-NO" dirty="0"/>
          </a:p>
        </p:txBody>
      </p:sp>
      <p:sp>
        <p:nvSpPr>
          <p:cNvPr id="5" name="Footer Placeholder 4"/>
          <p:cNvSpPr>
            <a:spLocks noGrp="1"/>
          </p:cNvSpPr>
          <p:nvPr>
            <p:ph type="ftr" sz="quarter" idx="11"/>
          </p:nvPr>
        </p:nvSpPr>
        <p:spPr/>
        <p:txBody>
          <a:bodyPr/>
          <a:lstStyle>
            <a:lvl1pPr>
              <a:defRPr/>
            </a:lvl1pPr>
          </a:lstStyle>
          <a:p>
            <a:pPr>
              <a:defRPr/>
            </a:pPr>
            <a:endParaRPr lang="nb-NO"/>
          </a:p>
        </p:txBody>
      </p:sp>
      <p:sp>
        <p:nvSpPr>
          <p:cNvPr id="6" name="Slide Number Placeholder 5"/>
          <p:cNvSpPr>
            <a:spLocks noGrp="1"/>
          </p:cNvSpPr>
          <p:nvPr>
            <p:ph type="sldNum" sz="quarter" idx="12"/>
          </p:nvPr>
        </p:nvSpPr>
        <p:spPr/>
        <p:txBody>
          <a:bodyPr/>
          <a:lstStyle>
            <a:lvl1pPr>
              <a:defRPr/>
            </a:lvl1pPr>
          </a:lstStyle>
          <a:p>
            <a:pPr>
              <a:defRPr/>
            </a:pPr>
            <a:fld id="{3A89C605-BE51-4C7C-8177-0B181375A7C5}" type="slidenum">
              <a:rPr lang="nb-NO"/>
              <a:pPr>
                <a:defRPr/>
              </a:pPr>
              <a:t>‹#›</a:t>
            </a:fld>
            <a:endParaRPr lang="nb-NO" dirty="0"/>
          </a:p>
        </p:txBody>
      </p:sp>
    </p:spTree>
    <p:extLst>
      <p:ext uri="{BB962C8B-B14F-4D97-AF65-F5344CB8AC3E}">
        <p14:creationId xmlns:p14="http://schemas.microsoft.com/office/powerpoint/2010/main" val="346974751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5438568C-3C8E-4964-B424-FD356BD6BDA0}"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77064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8C170C7-6752-4F5E-9E53-5A1E3952F43D}"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1368425" y="381505"/>
            <a:ext cx="7043738" cy="1523494"/>
          </a:xfrm>
        </p:spPr>
        <p:txBody>
          <a:bodyPr anchor="b" anchorCtr="0">
            <a:noAutofit/>
          </a:bodyPr>
          <a:lstStyle>
            <a:lvl1pPr>
              <a:lnSpc>
                <a:spcPct val="90000"/>
              </a:lnSpc>
              <a:defRPr sz="48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68425" y="3657600"/>
            <a:ext cx="704373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p:nvPr>
        </p:nvSpPr>
        <p:spPr>
          <a:xfrm>
            <a:off x="1368424" y="1904999"/>
            <a:ext cx="6994950" cy="1384994"/>
          </a:xfrm>
          <a:scene3d>
            <a:camera prst="orthographicFront"/>
            <a:lightRig rig="contrasting" dir="t"/>
          </a:scene3d>
          <a:sp3d/>
        </p:spPr>
        <p:txBody>
          <a:bodyPr>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9DE7AF"/>
                    </a:gs>
                    <a:gs pos="62000">
                      <a:srgbClr val="37CD5B"/>
                    </a:gs>
                    <a:gs pos="88000">
                      <a:srgbClr val="28A045"/>
                    </a:gs>
                  </a:gsLst>
                  <a:lin ang="5400000" scaled="1"/>
                  <a:tileRect/>
                </a:gradFill>
                <a:effectLst/>
                <a:uLnTx/>
                <a:uFillTx/>
                <a:latin typeface="Calibri" pitchFamily="34" charset="0"/>
                <a:ea typeface="+mn-ea"/>
                <a:cs typeface="+mn-cs"/>
              </a:defRPr>
            </a:lvl1pPr>
          </a:lstStyle>
          <a:p>
            <a:pPr lvl="0"/>
            <a:r>
              <a:rPr lang="nb-NO" smtClean="0"/>
              <a:t>Klikk for å redigere tekststiler i malen</a:t>
            </a:r>
          </a:p>
        </p:txBody>
      </p:sp>
    </p:spTree>
    <p:extLst>
      <p:ext uri="{BB962C8B-B14F-4D97-AF65-F5344CB8AC3E}">
        <p14:creationId xmlns:p14="http://schemas.microsoft.com/office/powerpoint/2010/main" val="192101475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CA4307D-4262-4805-9CA0-76B1471FEF1A}"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257926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96C53DA5-F856-45CE-9FCB-70EE5504A1C9}"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7"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55168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416321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FCCD722F-FF6A-48C7-A24E-BE926627C25D}"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8" name="Picture 9"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9" name="Picture 10"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336745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5FA3021-81CE-45DD-A6B8-59E900EA001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4" name="Picture 5"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2627976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spTree>
      <p:nvGrpSpPr>
        <p:cNvPr id="1" name=""/>
        <p:cNvGrpSpPr/>
        <p:nvPr/>
      </p:nvGrpSpPr>
      <p:grpSpPr>
        <a:xfrm>
          <a:off x="0" y="0"/>
          <a:ext cx="0" cy="0"/>
          <a:chOff x="0" y="0"/>
          <a:chExt cx="0" cy="0"/>
        </a:xfrm>
      </p:grpSpPr>
      <p:pic>
        <p:nvPicPr>
          <p:cNvPr id="4" name="Picture 7" descr="white-green code shape.png"/>
          <p:cNvPicPr>
            <a:picLocks noChangeAspect="1"/>
          </p:cNvPicPr>
          <p:nvPr userDrawn="1"/>
        </p:nvPicPr>
        <p:blipFill>
          <a:blip r:embed="rId2"/>
          <a:srcRect/>
          <a:stretch>
            <a:fillRect/>
          </a:stretch>
        </p:blipFill>
        <p:spPr bwMode="white">
          <a:xfrm>
            <a:off x="0" y="0"/>
            <a:ext cx="9144000" cy="6858000"/>
          </a:xfrm>
          <a:prstGeom prst="rect">
            <a:avLst/>
          </a:prstGeom>
          <a:noFill/>
          <a:ln w="9525">
            <a:noFill/>
            <a:miter lim="800000"/>
            <a:headEnd/>
            <a:tailEnd/>
          </a:ln>
        </p:spPr>
      </p:pic>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B4B4CD3-A5E6-4A8E-9786-346812F8BAA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660297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CFCA24C6-E7B2-4D90-BC7A-2F092DC50A8E}"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3" name="Picture 2"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81906010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9003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NOTE layout - user must hide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BB1FE4D3-7BA9-4C8A-AFF9-69901431317B}" type="slidenum">
              <a:rPr lang="en-US" sz="1400" smtClean="0">
                <a:solidFill>
                  <a:srgbClr val="000000"/>
                </a:solidFill>
                <a:cs typeface="Arial" pitchFamily="34" charset="0"/>
              </a:rPr>
              <a:pPr algn="l" defTabSz="914363">
                <a:defRPr/>
              </a:pPr>
              <a:t>‹#›</a:t>
            </a:fld>
            <a:endParaRPr lang="en-US" sz="1400" dirty="0">
              <a:solidFill>
                <a:srgbClr val="000000"/>
              </a:solidFill>
              <a:cs typeface="Arial" pitchFamily="34" charset="0"/>
            </a:endParaRPr>
          </a:p>
        </p:txBody>
      </p:sp>
      <p:sp>
        <p:nvSpPr>
          <p:cNvPr id="2" name="Title 1"/>
          <p:cNvSpPr>
            <a:spLocks noGrp="1"/>
          </p:cNvSpPr>
          <p:nvPr>
            <p:ph type="title"/>
          </p:nvPr>
        </p:nvSpPr>
        <p:spPr bwMode="black"/>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black">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bwMode="gray">
          <a:xfrm>
            <a:off x="1" y="6238877"/>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63051567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Black Slide - no bottom bar">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435271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Hidden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420896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5438568C-3C8E-4964-B424-FD356BD6BDA0}"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990393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8C170C7-6752-4F5E-9E53-5A1E3952F43D}"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1368425" y="381505"/>
            <a:ext cx="7043738" cy="1523494"/>
          </a:xfrm>
        </p:spPr>
        <p:txBody>
          <a:bodyPr anchor="b" anchorCtr="0">
            <a:noAutofit/>
          </a:bodyPr>
          <a:lstStyle>
            <a:lvl1pPr>
              <a:lnSpc>
                <a:spcPct val="90000"/>
              </a:lnSpc>
              <a:defRPr sz="48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68425" y="3657600"/>
            <a:ext cx="704373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p:nvPr>
        </p:nvSpPr>
        <p:spPr>
          <a:xfrm>
            <a:off x="1368424" y="1904999"/>
            <a:ext cx="6994950" cy="1384994"/>
          </a:xfrm>
          <a:scene3d>
            <a:camera prst="orthographicFront"/>
            <a:lightRig rig="contrasting" dir="t"/>
          </a:scene3d>
          <a:sp3d/>
        </p:spPr>
        <p:txBody>
          <a:bodyPr>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9DE7AF"/>
                    </a:gs>
                    <a:gs pos="62000">
                      <a:srgbClr val="37CD5B"/>
                    </a:gs>
                    <a:gs pos="88000">
                      <a:srgbClr val="28A045"/>
                    </a:gs>
                  </a:gsLst>
                  <a:lin ang="5400000" scaled="1"/>
                  <a:tileRect/>
                </a:gradFill>
                <a:effectLst/>
                <a:uLnTx/>
                <a:uFillTx/>
                <a:latin typeface="Calibri" pitchFamily="34" charset="0"/>
                <a:ea typeface="+mn-ea"/>
                <a:cs typeface="+mn-cs"/>
              </a:defRPr>
            </a:lvl1pPr>
          </a:lstStyle>
          <a:p>
            <a:pPr lvl="0"/>
            <a:r>
              <a:rPr lang="nb-NO" smtClean="0"/>
              <a:t>Klikk for å redigere tekststiler i malen</a:t>
            </a:r>
          </a:p>
        </p:txBody>
      </p:sp>
    </p:spTree>
    <p:extLst>
      <p:ext uri="{BB962C8B-B14F-4D97-AF65-F5344CB8AC3E}">
        <p14:creationId xmlns:p14="http://schemas.microsoft.com/office/powerpoint/2010/main" val="428739300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151726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CA4307D-4262-4805-9CA0-76B1471FEF1A}"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997032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96C53DA5-F856-45CE-9FCB-70EE5504A1C9}"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7"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082420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FCCD722F-FF6A-48C7-A24E-BE926627C25D}"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8" name="Picture 9"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9" name="Picture 10"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47272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5FA3021-81CE-45DD-A6B8-59E900EA001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4" name="Picture 5"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1435528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spTree>
      <p:nvGrpSpPr>
        <p:cNvPr id="1" name=""/>
        <p:cNvGrpSpPr/>
        <p:nvPr/>
      </p:nvGrpSpPr>
      <p:grpSpPr>
        <a:xfrm>
          <a:off x="0" y="0"/>
          <a:ext cx="0" cy="0"/>
          <a:chOff x="0" y="0"/>
          <a:chExt cx="0" cy="0"/>
        </a:xfrm>
      </p:grpSpPr>
      <p:pic>
        <p:nvPicPr>
          <p:cNvPr id="4" name="Picture 7" descr="white-green code shape.png"/>
          <p:cNvPicPr>
            <a:picLocks noChangeAspect="1"/>
          </p:cNvPicPr>
          <p:nvPr userDrawn="1"/>
        </p:nvPicPr>
        <p:blipFill>
          <a:blip r:embed="rId2"/>
          <a:srcRect/>
          <a:stretch>
            <a:fillRect/>
          </a:stretch>
        </p:blipFill>
        <p:spPr bwMode="white">
          <a:xfrm>
            <a:off x="0" y="0"/>
            <a:ext cx="9144000" cy="6858000"/>
          </a:xfrm>
          <a:prstGeom prst="rect">
            <a:avLst/>
          </a:prstGeom>
          <a:noFill/>
          <a:ln w="9525">
            <a:noFill/>
            <a:miter lim="800000"/>
            <a:headEnd/>
            <a:tailEnd/>
          </a:ln>
        </p:spPr>
      </p:pic>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B4B4CD3-A5E6-4A8E-9786-346812F8BAA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883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CFCA24C6-E7B2-4D90-BC7A-2F092DC50A8E}"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3" name="Picture 2"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418425119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76490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NOTE layout - user must hide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BB1FE4D3-7BA9-4C8A-AFF9-69901431317B}" type="slidenum">
              <a:rPr lang="en-US" sz="1400" smtClean="0">
                <a:solidFill>
                  <a:srgbClr val="000000"/>
                </a:solidFill>
                <a:cs typeface="Arial" pitchFamily="34" charset="0"/>
              </a:rPr>
              <a:pPr algn="l" defTabSz="914363">
                <a:defRPr/>
              </a:pPr>
              <a:t>‹#›</a:t>
            </a:fld>
            <a:endParaRPr lang="en-US" sz="1400" dirty="0">
              <a:solidFill>
                <a:srgbClr val="000000"/>
              </a:solidFill>
              <a:cs typeface="Arial" pitchFamily="34" charset="0"/>
            </a:endParaRPr>
          </a:p>
        </p:txBody>
      </p:sp>
      <p:sp>
        <p:nvSpPr>
          <p:cNvPr id="2" name="Title 1"/>
          <p:cNvSpPr>
            <a:spLocks noGrp="1"/>
          </p:cNvSpPr>
          <p:nvPr>
            <p:ph type="title"/>
          </p:nvPr>
        </p:nvSpPr>
        <p:spPr bwMode="black"/>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black">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bwMode="gray">
          <a:xfrm>
            <a:off x="1" y="6238877"/>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86765986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Black Slide - no bottom bar">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121717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Hidden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66568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89723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5438568C-3C8E-4964-B424-FD356BD6BDA0}"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36788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8C170C7-6752-4F5E-9E53-5A1E3952F43D}"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1368425" y="381505"/>
            <a:ext cx="7043738" cy="1523494"/>
          </a:xfrm>
        </p:spPr>
        <p:txBody>
          <a:bodyPr anchor="b" anchorCtr="0">
            <a:noAutofit/>
          </a:bodyPr>
          <a:lstStyle>
            <a:lvl1pPr>
              <a:lnSpc>
                <a:spcPct val="90000"/>
              </a:lnSpc>
              <a:defRPr sz="48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68425" y="3657600"/>
            <a:ext cx="704373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p:nvPr>
        </p:nvSpPr>
        <p:spPr>
          <a:xfrm>
            <a:off x="1368424" y="1904999"/>
            <a:ext cx="6994950" cy="1384994"/>
          </a:xfrm>
          <a:scene3d>
            <a:camera prst="orthographicFront"/>
            <a:lightRig rig="contrasting" dir="t"/>
          </a:scene3d>
          <a:sp3d/>
        </p:spPr>
        <p:txBody>
          <a:bodyPr>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9DE7AF"/>
                    </a:gs>
                    <a:gs pos="62000">
                      <a:srgbClr val="37CD5B"/>
                    </a:gs>
                    <a:gs pos="88000">
                      <a:srgbClr val="28A045"/>
                    </a:gs>
                  </a:gsLst>
                  <a:lin ang="5400000" scaled="1"/>
                  <a:tileRect/>
                </a:gradFill>
                <a:effectLst/>
                <a:uLnTx/>
                <a:uFillTx/>
                <a:latin typeface="Calibri" pitchFamily="34" charset="0"/>
                <a:ea typeface="+mn-ea"/>
                <a:cs typeface="+mn-cs"/>
              </a:defRPr>
            </a:lvl1pPr>
          </a:lstStyle>
          <a:p>
            <a:pPr lvl="0"/>
            <a:r>
              <a:rPr lang="nb-NO" smtClean="0"/>
              <a:t>Klikk for å redigere tekststiler i malen</a:t>
            </a:r>
          </a:p>
        </p:txBody>
      </p:sp>
    </p:spTree>
    <p:extLst>
      <p:ext uri="{BB962C8B-B14F-4D97-AF65-F5344CB8AC3E}">
        <p14:creationId xmlns:p14="http://schemas.microsoft.com/office/powerpoint/2010/main" val="411427351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CA4307D-4262-4805-9CA0-76B1471FEF1A}"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340159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96C53DA5-F856-45CE-9FCB-70EE5504A1C9}"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7"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819398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FCCD722F-FF6A-48C7-A24E-BE926627C25D}"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8" name="Picture 9"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9" name="Picture 10"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28334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5FA3021-81CE-45DD-A6B8-59E900EA001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4" name="Picture 5"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25892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spTree>
      <p:nvGrpSpPr>
        <p:cNvPr id="1" name=""/>
        <p:cNvGrpSpPr/>
        <p:nvPr/>
      </p:nvGrpSpPr>
      <p:grpSpPr>
        <a:xfrm>
          <a:off x="0" y="0"/>
          <a:ext cx="0" cy="0"/>
          <a:chOff x="0" y="0"/>
          <a:chExt cx="0" cy="0"/>
        </a:xfrm>
      </p:grpSpPr>
      <p:pic>
        <p:nvPicPr>
          <p:cNvPr id="4" name="Picture 7" descr="white-green code shape.png"/>
          <p:cNvPicPr>
            <a:picLocks noChangeAspect="1"/>
          </p:cNvPicPr>
          <p:nvPr userDrawn="1"/>
        </p:nvPicPr>
        <p:blipFill>
          <a:blip r:embed="rId2"/>
          <a:srcRect/>
          <a:stretch>
            <a:fillRect/>
          </a:stretch>
        </p:blipFill>
        <p:spPr bwMode="white">
          <a:xfrm>
            <a:off x="0" y="0"/>
            <a:ext cx="9144000" cy="6858000"/>
          </a:xfrm>
          <a:prstGeom prst="rect">
            <a:avLst/>
          </a:prstGeom>
          <a:noFill/>
          <a:ln w="9525">
            <a:noFill/>
            <a:miter lim="800000"/>
            <a:headEnd/>
            <a:tailEnd/>
          </a:ln>
        </p:spPr>
      </p:pic>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B4B4CD3-A5E6-4A8E-9786-346812F8BAA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536641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CFCA24C6-E7B2-4D90-BC7A-2F092DC50A8E}"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3" name="Picture 2"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306373237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6129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NOTE layout - user must hide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BB1FE4D3-7BA9-4C8A-AFF9-69901431317B}" type="slidenum">
              <a:rPr lang="en-US" sz="1400" smtClean="0">
                <a:solidFill>
                  <a:srgbClr val="000000"/>
                </a:solidFill>
                <a:cs typeface="Arial" pitchFamily="34" charset="0"/>
              </a:rPr>
              <a:pPr algn="l" defTabSz="914363">
                <a:defRPr/>
              </a:pPr>
              <a:t>‹#›</a:t>
            </a:fld>
            <a:endParaRPr lang="en-US" sz="1400" dirty="0">
              <a:solidFill>
                <a:srgbClr val="000000"/>
              </a:solidFill>
              <a:cs typeface="Arial" pitchFamily="34" charset="0"/>
            </a:endParaRPr>
          </a:p>
        </p:txBody>
      </p:sp>
      <p:sp>
        <p:nvSpPr>
          <p:cNvPr id="2" name="Title 1"/>
          <p:cNvSpPr>
            <a:spLocks noGrp="1"/>
          </p:cNvSpPr>
          <p:nvPr>
            <p:ph type="title"/>
          </p:nvPr>
        </p:nvSpPr>
        <p:spPr bwMode="black"/>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black">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bwMode="gray">
          <a:xfrm>
            <a:off x="1" y="6238877"/>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1282486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471144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Black Slide - no bottom bar">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90581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Hidden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27599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5438568C-3C8E-4964-B424-FD356BD6BDA0}"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341880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8C170C7-6752-4F5E-9E53-5A1E3952F43D}"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1368425" y="381505"/>
            <a:ext cx="7043738" cy="1523494"/>
          </a:xfrm>
        </p:spPr>
        <p:txBody>
          <a:bodyPr anchor="b" anchorCtr="0">
            <a:noAutofit/>
          </a:bodyPr>
          <a:lstStyle>
            <a:lvl1pPr>
              <a:lnSpc>
                <a:spcPct val="90000"/>
              </a:lnSpc>
              <a:defRPr sz="48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68425" y="3657600"/>
            <a:ext cx="704373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p:nvPr>
        </p:nvSpPr>
        <p:spPr>
          <a:xfrm>
            <a:off x="1368424" y="1904999"/>
            <a:ext cx="6994950" cy="1384994"/>
          </a:xfrm>
          <a:scene3d>
            <a:camera prst="orthographicFront"/>
            <a:lightRig rig="contrasting" dir="t"/>
          </a:scene3d>
          <a:sp3d/>
        </p:spPr>
        <p:txBody>
          <a:bodyPr>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9DE7AF"/>
                    </a:gs>
                    <a:gs pos="62000">
                      <a:srgbClr val="37CD5B"/>
                    </a:gs>
                    <a:gs pos="88000">
                      <a:srgbClr val="28A045"/>
                    </a:gs>
                  </a:gsLst>
                  <a:lin ang="5400000" scaled="1"/>
                  <a:tileRect/>
                </a:gradFill>
                <a:effectLst/>
                <a:uLnTx/>
                <a:uFillTx/>
                <a:latin typeface="Calibri" pitchFamily="34" charset="0"/>
                <a:ea typeface="+mn-ea"/>
                <a:cs typeface="+mn-cs"/>
              </a:defRPr>
            </a:lvl1pPr>
          </a:lstStyle>
          <a:p>
            <a:pPr lvl="0"/>
            <a:r>
              <a:rPr lang="nb-NO" smtClean="0"/>
              <a:t>Klikk for å redigere tekststiler i malen</a:t>
            </a:r>
          </a:p>
        </p:txBody>
      </p:sp>
    </p:spTree>
    <p:extLst>
      <p:ext uri="{BB962C8B-B14F-4D97-AF65-F5344CB8AC3E}">
        <p14:creationId xmlns:p14="http://schemas.microsoft.com/office/powerpoint/2010/main" val="14635133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CA4307D-4262-4805-9CA0-76B1471FEF1A}"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426590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96C53DA5-F856-45CE-9FCB-70EE5504A1C9}"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7"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986176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FCCD722F-FF6A-48C7-A24E-BE926627C25D}"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8" name="Picture 9"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9" name="Picture 10"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380685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5FA3021-81CE-45DD-A6B8-59E900EA001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4" name="Picture 5"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9825892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spTree>
      <p:nvGrpSpPr>
        <p:cNvPr id="1" name=""/>
        <p:cNvGrpSpPr/>
        <p:nvPr/>
      </p:nvGrpSpPr>
      <p:grpSpPr>
        <a:xfrm>
          <a:off x="0" y="0"/>
          <a:ext cx="0" cy="0"/>
          <a:chOff x="0" y="0"/>
          <a:chExt cx="0" cy="0"/>
        </a:xfrm>
      </p:grpSpPr>
      <p:pic>
        <p:nvPicPr>
          <p:cNvPr id="4" name="Picture 7" descr="white-green code shape.png"/>
          <p:cNvPicPr>
            <a:picLocks noChangeAspect="1"/>
          </p:cNvPicPr>
          <p:nvPr userDrawn="1"/>
        </p:nvPicPr>
        <p:blipFill>
          <a:blip r:embed="rId2"/>
          <a:srcRect/>
          <a:stretch>
            <a:fillRect/>
          </a:stretch>
        </p:blipFill>
        <p:spPr bwMode="white">
          <a:xfrm>
            <a:off x="0" y="0"/>
            <a:ext cx="9144000" cy="6858000"/>
          </a:xfrm>
          <a:prstGeom prst="rect">
            <a:avLst/>
          </a:prstGeom>
          <a:noFill/>
          <a:ln w="9525">
            <a:noFill/>
            <a:miter lim="800000"/>
            <a:headEnd/>
            <a:tailEnd/>
          </a:ln>
        </p:spPr>
      </p:pic>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B4B4CD3-A5E6-4A8E-9786-346812F8BAA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068560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CFCA24C6-E7B2-4D90-BC7A-2F092DC50A8E}"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3" name="Picture 2"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836724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ksjonsfors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85364" y="763551"/>
            <a:ext cx="5755341" cy="4220825"/>
          </a:xfrm>
          <a:noFill/>
        </p:spPr>
        <p:txBody>
          <a:bodyPr lIns="90000" anchor="b">
            <a:noAutofit/>
          </a:bodyPr>
          <a:lstStyle>
            <a:lvl1pPr algn="ctr">
              <a:lnSpc>
                <a:spcPct val="100000"/>
              </a:lnSpc>
              <a:defRPr sz="3200" baseline="0">
                <a:solidFill>
                  <a:schemeClr val="accent1"/>
                </a:solidFill>
              </a:defRPr>
            </a:lvl1pPr>
          </a:lstStyle>
          <a:p>
            <a:r>
              <a:rPr lang="en-US" noProof="0" dirty="0" smtClean="0"/>
              <a:t>&lt;</a:t>
            </a:r>
            <a:r>
              <a:rPr lang="en-US" noProof="0" dirty="0" err="1" smtClean="0"/>
              <a:t>Tittel</a:t>
            </a:r>
            <a:r>
              <a:rPr lang="en-US" noProof="0" dirty="0" smtClean="0"/>
              <a:t>, </a:t>
            </a:r>
            <a:r>
              <a:rPr lang="en-US" noProof="0" dirty="0" err="1" smtClean="0"/>
              <a:t>seksjonsforside</a:t>
            </a:r>
            <a:r>
              <a:rPr lang="en-US" noProof="0" dirty="0" smtClean="0"/>
              <a:t>&gt;</a:t>
            </a:r>
            <a:endParaRPr lang="nb-NO" noProof="0" dirty="0"/>
          </a:p>
        </p:txBody>
      </p:sp>
      <p:cxnSp>
        <p:nvCxnSpPr>
          <p:cNvPr id="9" name="Straight Connector 8"/>
          <p:cNvCxnSpPr/>
          <p:nvPr userDrawn="1"/>
        </p:nvCxnSpPr>
        <p:spPr>
          <a:xfrm>
            <a:off x="1685365" y="5074021"/>
            <a:ext cx="5737411"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990973"/>
      </p:ext>
    </p:extLst>
  </p:cSld>
  <p:clrMapOvr>
    <a:masterClrMapping/>
  </p:clrMapOvr>
  <p:transition>
    <p:fade thruBlk="1"/>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21447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81704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NOTE layout - user must hide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BB1FE4D3-7BA9-4C8A-AFF9-69901431317B}" type="slidenum">
              <a:rPr lang="en-US" sz="1400" smtClean="0">
                <a:solidFill>
                  <a:srgbClr val="000000"/>
                </a:solidFill>
                <a:cs typeface="Arial" pitchFamily="34" charset="0"/>
              </a:rPr>
              <a:pPr algn="l" defTabSz="914363">
                <a:defRPr/>
              </a:pPr>
              <a:t>‹#›</a:t>
            </a:fld>
            <a:endParaRPr lang="en-US" sz="1400" dirty="0">
              <a:solidFill>
                <a:srgbClr val="000000"/>
              </a:solidFill>
              <a:cs typeface="Arial" pitchFamily="34" charset="0"/>
            </a:endParaRPr>
          </a:p>
        </p:txBody>
      </p:sp>
      <p:sp>
        <p:nvSpPr>
          <p:cNvPr id="2" name="Title 1"/>
          <p:cNvSpPr>
            <a:spLocks noGrp="1"/>
          </p:cNvSpPr>
          <p:nvPr>
            <p:ph type="title"/>
          </p:nvPr>
        </p:nvSpPr>
        <p:spPr bwMode="black"/>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black">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bwMode="gray">
          <a:xfrm>
            <a:off x="1" y="6238877"/>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5166243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Black Slide - no bottom bar">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011613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Hidden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214179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5438568C-3C8E-4964-B424-FD356BD6BDA0}"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556311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8C170C7-6752-4F5E-9E53-5A1E3952F43D}" type="slidenum">
              <a:rPr lang="en-US" sz="1400" smtClean="0">
                <a:solidFill>
                  <a:srgbClr val="91D3AA"/>
                </a:solidFill>
                <a:cs typeface="Arial" pitchFamily="34" charset="0"/>
              </a:rPr>
              <a:pPr algn="l" defTabSz="914363">
                <a:defRPr/>
              </a:pPr>
              <a:t>‹#›</a:t>
            </a:fld>
            <a:endParaRPr lang="en-US" sz="1400" dirty="0">
              <a:solidFill>
                <a:srgbClr val="91D3AA"/>
              </a:solidFill>
              <a:cs typeface="Arial" pitchFamily="34" charset="0"/>
            </a:endParaRPr>
          </a:p>
        </p:txBody>
      </p:sp>
      <p:sp>
        <p:nvSpPr>
          <p:cNvPr id="2" name="Title 1"/>
          <p:cNvSpPr>
            <a:spLocks noGrp="1"/>
          </p:cNvSpPr>
          <p:nvPr>
            <p:ph type="ctrTitle"/>
          </p:nvPr>
        </p:nvSpPr>
        <p:spPr>
          <a:xfrm>
            <a:off x="1368425" y="381505"/>
            <a:ext cx="7043738" cy="1523494"/>
          </a:xfrm>
        </p:spPr>
        <p:txBody>
          <a:bodyPr anchor="b" anchorCtr="0">
            <a:noAutofit/>
          </a:bodyPr>
          <a:lstStyle>
            <a:lvl1pPr>
              <a:lnSpc>
                <a:spcPct val="90000"/>
              </a:lnSpc>
              <a:defRPr sz="48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68425" y="3657600"/>
            <a:ext cx="704373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p:nvPr>
        </p:nvSpPr>
        <p:spPr>
          <a:xfrm>
            <a:off x="1368424" y="1904999"/>
            <a:ext cx="6994950" cy="1384994"/>
          </a:xfrm>
          <a:scene3d>
            <a:camera prst="orthographicFront"/>
            <a:lightRig rig="contrasting" dir="t"/>
          </a:scene3d>
          <a:sp3d/>
        </p:spPr>
        <p:txBody>
          <a:bodyPr>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9DE7AF"/>
                    </a:gs>
                    <a:gs pos="62000">
                      <a:srgbClr val="37CD5B"/>
                    </a:gs>
                    <a:gs pos="88000">
                      <a:srgbClr val="28A045"/>
                    </a:gs>
                  </a:gsLst>
                  <a:lin ang="5400000" scaled="1"/>
                  <a:tileRect/>
                </a:gradFill>
                <a:effectLst/>
                <a:uLnTx/>
                <a:uFillTx/>
                <a:latin typeface="Calibri" pitchFamily="34" charset="0"/>
                <a:ea typeface="+mn-ea"/>
                <a:cs typeface="+mn-cs"/>
              </a:defRPr>
            </a:lvl1pPr>
          </a:lstStyle>
          <a:p>
            <a:pPr lvl="0"/>
            <a:r>
              <a:rPr lang="nb-NO" smtClean="0"/>
              <a:t>Klikk for å redigere tekststiler i malen</a:t>
            </a:r>
          </a:p>
        </p:txBody>
      </p:sp>
    </p:spTree>
    <p:extLst>
      <p:ext uri="{BB962C8B-B14F-4D97-AF65-F5344CB8AC3E}">
        <p14:creationId xmlns:p14="http://schemas.microsoft.com/office/powerpoint/2010/main" val="4228557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CA4307D-4262-4805-9CA0-76B1471FEF1A}"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636143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7"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96C53DA5-F856-45CE-9FCB-70EE5504A1C9}"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7" name="Picture 8"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3232117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FCCD722F-FF6A-48C7-A24E-BE926627C25D}"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8" name="Picture 9"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9" name="Picture 10"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572857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75FA3021-81CE-45DD-A6B8-59E900EA001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4" name="Picture 5"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294702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759899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spTree>
      <p:nvGrpSpPr>
        <p:cNvPr id="1" name=""/>
        <p:cNvGrpSpPr/>
        <p:nvPr/>
      </p:nvGrpSpPr>
      <p:grpSpPr>
        <a:xfrm>
          <a:off x="0" y="0"/>
          <a:ext cx="0" cy="0"/>
          <a:chOff x="0" y="0"/>
          <a:chExt cx="0" cy="0"/>
        </a:xfrm>
      </p:grpSpPr>
      <p:pic>
        <p:nvPicPr>
          <p:cNvPr id="4" name="Picture 7" descr="white-green code shape.png"/>
          <p:cNvPicPr>
            <a:picLocks noChangeAspect="1"/>
          </p:cNvPicPr>
          <p:nvPr userDrawn="1"/>
        </p:nvPicPr>
        <p:blipFill>
          <a:blip r:embed="rId2"/>
          <a:srcRect/>
          <a:stretch>
            <a:fillRect/>
          </a:stretch>
        </p:blipFill>
        <p:spPr bwMode="white">
          <a:xfrm>
            <a:off x="0" y="0"/>
            <a:ext cx="9144000" cy="6858000"/>
          </a:xfrm>
          <a:prstGeom prst="rect">
            <a:avLst/>
          </a:prstGeom>
          <a:noFill/>
          <a:ln w="9525">
            <a:noFill/>
            <a:miter lim="800000"/>
            <a:headEnd/>
            <a:tailEnd/>
          </a:ln>
        </p:spPr>
      </p:pic>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3B4B4CD3-A5E6-4A8E-9786-346812F8BAAF}"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015950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CFCA24C6-E7B2-4D90-BC7A-2F092DC50A8E}" type="slidenum">
              <a:rPr lang="en-US" sz="1400" smtClean="0">
                <a:solidFill>
                  <a:srgbClr val="FFFFFF">
                    <a:tint val="75000"/>
                  </a:srgbClr>
                </a:solidFill>
                <a:cs typeface="Arial" pitchFamily="34" charset="0"/>
              </a:rPr>
              <a:pPr algn="l" defTabSz="914363">
                <a:defRPr/>
              </a:pPr>
              <a:t>‹#›</a:t>
            </a:fld>
            <a:endParaRPr lang="en-US" sz="1400" dirty="0">
              <a:solidFill>
                <a:srgbClr val="FFFFFF">
                  <a:tint val="75000"/>
                </a:srgbClr>
              </a:solidFill>
              <a:cs typeface="Arial" pitchFamily="34" charset="0"/>
            </a:endParaRPr>
          </a:p>
        </p:txBody>
      </p:sp>
      <p:pic>
        <p:nvPicPr>
          <p:cNvPr id="3" name="Picture 2" descr="ContentForground.pn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130419260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22554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NOTE layout - user must hide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5" name="Slide Number Placeholder 6"/>
          <p:cNvSpPr txBox="1">
            <a:spLocks/>
          </p:cNvSpPr>
          <p:nvPr userDrawn="1"/>
        </p:nvSpPr>
        <p:spPr>
          <a:xfrm>
            <a:off x="95250" y="6400800"/>
            <a:ext cx="2133600" cy="365125"/>
          </a:xfrm>
          <a:prstGeom prst="rect">
            <a:avLst/>
          </a:prstGeom>
        </p:spPr>
        <p:txBody>
          <a:bodyPr lIns="0" tIns="0" rIns="0" bIns="0" anchor="b"/>
          <a:lstStyle>
            <a:lvl1pPr algn="r">
              <a:defRPr sz="1200">
                <a:solidFill>
                  <a:schemeClr val="tx1">
                    <a:tint val="75000"/>
                  </a:schemeClr>
                </a:solidFill>
              </a:defRPr>
            </a:lvl1pPr>
          </a:lstStyle>
          <a:p>
            <a:pPr algn="l" defTabSz="914363">
              <a:defRPr/>
            </a:pPr>
            <a:fld id="{BB1FE4D3-7BA9-4C8A-AFF9-69901431317B}" type="slidenum">
              <a:rPr lang="en-US" sz="1400" smtClean="0">
                <a:solidFill>
                  <a:srgbClr val="000000"/>
                </a:solidFill>
                <a:cs typeface="Arial" pitchFamily="34" charset="0"/>
              </a:rPr>
              <a:pPr algn="l" defTabSz="914363">
                <a:defRPr/>
              </a:pPr>
              <a:t>‹#›</a:t>
            </a:fld>
            <a:endParaRPr lang="en-US" sz="1400" dirty="0">
              <a:solidFill>
                <a:srgbClr val="000000"/>
              </a:solidFill>
              <a:cs typeface="Arial" pitchFamily="34" charset="0"/>
            </a:endParaRPr>
          </a:p>
        </p:txBody>
      </p:sp>
      <p:sp>
        <p:nvSpPr>
          <p:cNvPr id="2" name="Title 1"/>
          <p:cNvSpPr>
            <a:spLocks noGrp="1"/>
          </p:cNvSpPr>
          <p:nvPr>
            <p:ph type="title"/>
          </p:nvPr>
        </p:nvSpPr>
        <p:spPr bwMode="black"/>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black">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bwMode="gray">
          <a:xfrm>
            <a:off x="1" y="6238877"/>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91689354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userDrawn="1">
  <p:cSld name="Black Slide - no bottom bar">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278452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Hidden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895722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947757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721747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48977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04101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987545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320206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218273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340501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044295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701364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718451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16913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userDrawn="1">
  <p:cSld name="Sisteside/kontakt">
    <p:spTree>
      <p:nvGrpSpPr>
        <p:cNvPr id="1" name=""/>
        <p:cNvGrpSpPr/>
        <p:nvPr/>
      </p:nvGrpSpPr>
      <p:grpSpPr>
        <a:xfrm>
          <a:off x="0" y="0"/>
          <a:ext cx="0" cy="0"/>
          <a:chOff x="0" y="0"/>
          <a:chExt cx="0" cy="0"/>
        </a:xfrm>
      </p:grpSpPr>
      <p:pic>
        <p:nvPicPr>
          <p:cNvPr id="18" name="Picture 17" descr="BEKK_kart.jpg"/>
          <p:cNvPicPr>
            <a:picLocks noChangeAspect="1"/>
          </p:cNvPicPr>
          <p:nvPr userDrawn="1"/>
        </p:nvPicPr>
        <p:blipFill>
          <a:blip r:embed="rId2"/>
          <a:srcRect b="15921"/>
          <a:stretch>
            <a:fillRect/>
          </a:stretch>
        </p:blipFill>
        <p:spPr>
          <a:xfrm>
            <a:off x="234896" y="207917"/>
            <a:ext cx="8643600" cy="2955840"/>
          </a:xfrm>
          <a:prstGeom prst="rect">
            <a:avLst/>
          </a:prstGeom>
        </p:spPr>
      </p:pic>
      <p:pic>
        <p:nvPicPr>
          <p:cNvPr id="19" name="Picture 18" descr="Bekk_pos [Converted].jpg                                       0007AA60 AndresMac                      C163723E:"/>
          <p:cNvPicPr>
            <a:picLocks noChangeAspect="1" noChangeArrowheads="1"/>
          </p:cNvPicPr>
          <p:nvPr userDrawn="1"/>
        </p:nvPicPr>
        <p:blipFill>
          <a:blip r:embed="rId3" cstate="print"/>
          <a:srcRect/>
          <a:stretch>
            <a:fillRect/>
          </a:stretch>
        </p:blipFill>
        <p:spPr bwMode="auto">
          <a:xfrm>
            <a:off x="4086657" y="4086234"/>
            <a:ext cx="972000" cy="254607"/>
          </a:xfrm>
          <a:prstGeom prst="rect">
            <a:avLst/>
          </a:prstGeom>
          <a:noFill/>
        </p:spPr>
      </p:pic>
      <p:sp>
        <p:nvSpPr>
          <p:cNvPr id="23" name="TextBox 22"/>
          <p:cNvSpPr txBox="1"/>
          <p:nvPr userDrawn="1"/>
        </p:nvSpPr>
        <p:spPr>
          <a:xfrm>
            <a:off x="2216727" y="5786883"/>
            <a:ext cx="4719782" cy="338554"/>
          </a:xfrm>
          <a:prstGeom prst="rect">
            <a:avLst/>
          </a:prstGeom>
          <a:noFill/>
        </p:spPr>
        <p:txBody>
          <a:bodyPr wrap="square" rtlCol="0">
            <a:spAutoFit/>
          </a:bodyPr>
          <a:lstStyle/>
          <a:p>
            <a:pPr algn="ctr"/>
            <a:r>
              <a:rPr lang="nb-NO" sz="800" dirty="0" smtClean="0">
                <a:solidFill>
                  <a:prstClr val="black"/>
                </a:solidFill>
                <a:latin typeface="Georgia" pitchFamily="18" charset="0"/>
              </a:rPr>
              <a:t>BEKK CONSULTING AS</a:t>
            </a:r>
          </a:p>
          <a:p>
            <a:pPr algn="ctr"/>
            <a:r>
              <a:rPr lang="nb-NO" sz="800" dirty="0" smtClean="0">
                <a:solidFill>
                  <a:prstClr val="black"/>
                </a:solidFill>
                <a:latin typeface="Georgia" pitchFamily="18" charset="0"/>
              </a:rPr>
              <a:t>SKUR 39, VIPPETANGEN. P.O. BOX 134 SENTRUM, 0102 OSLO, NORWAY. WWW.BEKK.NO</a:t>
            </a:r>
            <a:endParaRPr lang="en-US" sz="800" dirty="0">
              <a:solidFill>
                <a:prstClr val="black"/>
              </a:solidFill>
              <a:latin typeface="Georgia" pitchFamily="18" charset="0"/>
            </a:endParaRPr>
          </a:p>
        </p:txBody>
      </p:sp>
      <p:sp>
        <p:nvSpPr>
          <p:cNvPr id="7" name="Content Placeholder 24"/>
          <p:cNvSpPr>
            <a:spLocks noGrp="1"/>
          </p:cNvSpPr>
          <p:nvPr>
            <p:ph sz="quarter" idx="13" hasCustomPrompt="1"/>
          </p:nvPr>
        </p:nvSpPr>
        <p:spPr>
          <a:xfrm>
            <a:off x="2928937" y="4643417"/>
            <a:ext cx="3286125" cy="180000"/>
          </a:xfrm>
        </p:spPr>
        <p:txBody>
          <a:bodyPr tIns="0" bIns="0">
            <a:noAutofit/>
          </a:bodyPr>
          <a:lstStyle>
            <a:lvl1pPr marL="0" indent="0" algn="ctr">
              <a:lnSpc>
                <a:spcPct val="100000"/>
              </a:lnSpc>
              <a:spcBef>
                <a:spcPts val="0"/>
              </a:spcBef>
              <a:spcAft>
                <a:spcPts val="0"/>
              </a:spcAft>
              <a:buNone/>
              <a:defRPr sz="1200" b="1"/>
            </a:lvl1pPr>
            <a:lvl2pPr>
              <a:buNone/>
              <a:defRPr/>
            </a:lvl2pPr>
            <a:lvl3pPr>
              <a:buNone/>
              <a:defRPr/>
            </a:lvl3pPr>
            <a:lvl4pPr>
              <a:buNone/>
              <a:defRPr/>
            </a:lvl4pPr>
            <a:lvl5pPr>
              <a:buNone/>
              <a:defRPr/>
            </a:lvl5pPr>
          </a:lstStyle>
          <a:p>
            <a:pPr lvl="0"/>
            <a:r>
              <a:rPr lang="en-US" dirty="0" smtClean="0"/>
              <a:t>&lt;</a:t>
            </a:r>
            <a:r>
              <a:rPr lang="en-US" dirty="0" err="1" smtClean="0"/>
              <a:t>navn</a:t>
            </a:r>
            <a:r>
              <a:rPr lang="en-US" dirty="0" smtClean="0"/>
              <a:t>&gt;</a:t>
            </a:r>
            <a:endParaRPr lang="nb-NO" dirty="0" smtClean="0"/>
          </a:p>
        </p:txBody>
      </p:sp>
      <p:sp>
        <p:nvSpPr>
          <p:cNvPr id="10" name="Content Placeholder 24"/>
          <p:cNvSpPr>
            <a:spLocks noGrp="1"/>
          </p:cNvSpPr>
          <p:nvPr>
            <p:ph sz="quarter" idx="16" hasCustomPrompt="1"/>
          </p:nvPr>
        </p:nvSpPr>
        <p:spPr>
          <a:xfrm>
            <a:off x="2928937" y="4830464"/>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&lt;stilling&gt;</a:t>
            </a:r>
            <a:endParaRPr lang="nb-NO" dirty="0" smtClean="0"/>
          </a:p>
        </p:txBody>
      </p:sp>
      <p:sp>
        <p:nvSpPr>
          <p:cNvPr id="12" name="Content Placeholder 24"/>
          <p:cNvSpPr>
            <a:spLocks noGrp="1"/>
          </p:cNvSpPr>
          <p:nvPr>
            <p:ph sz="quarter" idx="17" hasCustomPrompt="1"/>
          </p:nvPr>
        </p:nvSpPr>
        <p:spPr>
          <a:xfrm>
            <a:off x="2928937" y="5016805"/>
            <a:ext cx="3286125" cy="180000"/>
          </a:xfrm>
        </p:spPr>
        <p:txBody>
          <a:bodyPr tIns="0" bIns="0">
            <a:noAutofit/>
          </a:bodyPr>
          <a:lstStyle>
            <a:lvl1pPr marL="0" indent="0" algn="ctr">
              <a:lnSpc>
                <a:spcPct val="100000"/>
              </a:lnSpc>
              <a:spcBef>
                <a:spcPts val="0"/>
              </a:spcBef>
              <a:spcAft>
                <a:spcPts val="0"/>
              </a:spcAft>
              <a:buNone/>
              <a:defRPr sz="1200" b="0" baseline="0"/>
            </a:lvl1pPr>
            <a:lvl2pPr>
              <a:buNone/>
              <a:defRPr/>
            </a:lvl2pPr>
            <a:lvl3pPr>
              <a:buNone/>
              <a:defRPr/>
            </a:lvl3pPr>
            <a:lvl4pPr>
              <a:buNone/>
              <a:defRPr/>
            </a:lvl4pPr>
            <a:lvl5pPr>
              <a:buNone/>
              <a:defRPr/>
            </a:lvl5pPr>
          </a:lstStyle>
          <a:p>
            <a:pPr lvl="0"/>
            <a:r>
              <a:rPr lang="en-US" dirty="0" smtClean="0"/>
              <a:t>+47 &lt;</a:t>
            </a:r>
            <a:r>
              <a:rPr lang="en-US" dirty="0" err="1" smtClean="0"/>
              <a:t>telefonnumer</a:t>
            </a:r>
            <a:r>
              <a:rPr lang="en-US" dirty="0" smtClean="0"/>
              <a:t>&gt;</a:t>
            </a:r>
            <a:endParaRPr lang="nb-NO" dirty="0" smtClean="0"/>
          </a:p>
        </p:txBody>
      </p:sp>
      <p:sp>
        <p:nvSpPr>
          <p:cNvPr id="13" name="Content Placeholder 24"/>
          <p:cNvSpPr>
            <a:spLocks noGrp="1"/>
          </p:cNvSpPr>
          <p:nvPr>
            <p:ph sz="quarter" idx="18" hasCustomPrompt="1"/>
          </p:nvPr>
        </p:nvSpPr>
        <p:spPr>
          <a:xfrm>
            <a:off x="2928937" y="5204609"/>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&lt;e-</a:t>
            </a:r>
            <a:r>
              <a:rPr lang="en-US" dirty="0" err="1" smtClean="0"/>
              <a:t>postadresse</a:t>
            </a:r>
            <a:r>
              <a:rPr lang="en-US" dirty="0" smtClean="0"/>
              <a:t>&gt;</a:t>
            </a:r>
            <a:endParaRPr lang="nb-NO" dirty="0" smtClean="0"/>
          </a:p>
        </p:txBody>
      </p:sp>
    </p:spTree>
    <p:extLst>
      <p:ext uri="{BB962C8B-B14F-4D97-AF65-F5344CB8AC3E}">
        <p14:creationId xmlns:p14="http://schemas.microsoft.com/office/powerpoint/2010/main" val="2956379923"/>
      </p:ext>
    </p:extLst>
  </p:cSld>
  <p:clrMapOvr>
    <a:masterClrMapping/>
  </p:clrMapOvr>
  <p:transition>
    <p:fade thruBlk="1"/>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Blank No Silverligh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8819880"/>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476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446225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613336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365325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8757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185293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465638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314453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318807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939958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939365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137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30439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userDrawn="1">
  <p:cSld name="Sisteside/kontakt">
    <p:spTree>
      <p:nvGrpSpPr>
        <p:cNvPr id="1" name=""/>
        <p:cNvGrpSpPr/>
        <p:nvPr/>
      </p:nvGrpSpPr>
      <p:grpSpPr>
        <a:xfrm>
          <a:off x="0" y="0"/>
          <a:ext cx="0" cy="0"/>
          <a:chOff x="0" y="0"/>
          <a:chExt cx="0" cy="0"/>
        </a:xfrm>
      </p:grpSpPr>
      <p:pic>
        <p:nvPicPr>
          <p:cNvPr id="18" name="Picture 17" descr="BEKK_kart.jpg"/>
          <p:cNvPicPr>
            <a:picLocks noChangeAspect="1"/>
          </p:cNvPicPr>
          <p:nvPr userDrawn="1"/>
        </p:nvPicPr>
        <p:blipFill>
          <a:blip r:embed="rId2"/>
          <a:srcRect b="15921"/>
          <a:stretch>
            <a:fillRect/>
          </a:stretch>
        </p:blipFill>
        <p:spPr>
          <a:xfrm>
            <a:off x="234896" y="207917"/>
            <a:ext cx="8643600" cy="2955840"/>
          </a:xfrm>
          <a:prstGeom prst="rect">
            <a:avLst/>
          </a:prstGeom>
        </p:spPr>
      </p:pic>
      <p:pic>
        <p:nvPicPr>
          <p:cNvPr id="19" name="Picture 18" descr="Bekk_pos [Converted].jpg                                       0007AA60 AndresMac                      C163723E:"/>
          <p:cNvPicPr>
            <a:picLocks noChangeAspect="1" noChangeArrowheads="1"/>
          </p:cNvPicPr>
          <p:nvPr userDrawn="1"/>
        </p:nvPicPr>
        <p:blipFill>
          <a:blip r:embed="rId3" cstate="print"/>
          <a:srcRect/>
          <a:stretch>
            <a:fillRect/>
          </a:stretch>
        </p:blipFill>
        <p:spPr bwMode="auto">
          <a:xfrm>
            <a:off x="4086657" y="4086234"/>
            <a:ext cx="972000" cy="254607"/>
          </a:xfrm>
          <a:prstGeom prst="rect">
            <a:avLst/>
          </a:prstGeom>
          <a:noFill/>
        </p:spPr>
      </p:pic>
      <p:sp>
        <p:nvSpPr>
          <p:cNvPr id="23" name="TextBox 22"/>
          <p:cNvSpPr txBox="1"/>
          <p:nvPr userDrawn="1"/>
        </p:nvSpPr>
        <p:spPr>
          <a:xfrm>
            <a:off x="2216727" y="5786883"/>
            <a:ext cx="4719782" cy="338554"/>
          </a:xfrm>
          <a:prstGeom prst="rect">
            <a:avLst/>
          </a:prstGeom>
          <a:noFill/>
        </p:spPr>
        <p:txBody>
          <a:bodyPr wrap="square" rtlCol="0">
            <a:spAutoFit/>
          </a:bodyPr>
          <a:lstStyle/>
          <a:p>
            <a:pPr algn="ctr"/>
            <a:r>
              <a:rPr lang="nb-NO" sz="800" dirty="0" smtClean="0">
                <a:solidFill>
                  <a:prstClr val="black"/>
                </a:solidFill>
                <a:latin typeface="Georgia" pitchFamily="18" charset="0"/>
              </a:rPr>
              <a:t>BEKK CONSULTING AS</a:t>
            </a:r>
          </a:p>
          <a:p>
            <a:pPr algn="ctr"/>
            <a:r>
              <a:rPr lang="nb-NO" sz="800" dirty="0" smtClean="0">
                <a:solidFill>
                  <a:prstClr val="black"/>
                </a:solidFill>
                <a:latin typeface="Georgia" pitchFamily="18" charset="0"/>
              </a:rPr>
              <a:t>SKUR 39, VIPPETANGEN. P.O. BOX 134 SENTRUM, 0102 OSLO, NORWAY. WWW.BEKK.NO</a:t>
            </a:r>
            <a:endParaRPr lang="en-US" sz="800" dirty="0">
              <a:solidFill>
                <a:prstClr val="black"/>
              </a:solidFill>
              <a:latin typeface="Georgia" pitchFamily="18" charset="0"/>
            </a:endParaRPr>
          </a:p>
        </p:txBody>
      </p:sp>
      <p:sp>
        <p:nvSpPr>
          <p:cNvPr id="7" name="Content Placeholder 24"/>
          <p:cNvSpPr>
            <a:spLocks noGrp="1"/>
          </p:cNvSpPr>
          <p:nvPr>
            <p:ph sz="quarter" idx="13" hasCustomPrompt="1"/>
          </p:nvPr>
        </p:nvSpPr>
        <p:spPr>
          <a:xfrm>
            <a:off x="2928937" y="4643417"/>
            <a:ext cx="3286125" cy="180000"/>
          </a:xfrm>
        </p:spPr>
        <p:txBody>
          <a:bodyPr tIns="0" bIns="0">
            <a:noAutofit/>
          </a:bodyPr>
          <a:lstStyle>
            <a:lvl1pPr marL="0" indent="0" algn="ctr">
              <a:lnSpc>
                <a:spcPct val="100000"/>
              </a:lnSpc>
              <a:spcBef>
                <a:spcPts val="0"/>
              </a:spcBef>
              <a:spcAft>
                <a:spcPts val="0"/>
              </a:spcAft>
              <a:buNone/>
              <a:defRPr sz="1200" b="1"/>
            </a:lvl1pPr>
            <a:lvl2pPr>
              <a:buNone/>
              <a:defRPr/>
            </a:lvl2pPr>
            <a:lvl3pPr>
              <a:buNone/>
              <a:defRPr/>
            </a:lvl3pPr>
            <a:lvl4pPr>
              <a:buNone/>
              <a:defRPr/>
            </a:lvl4pPr>
            <a:lvl5pPr>
              <a:buNone/>
              <a:defRPr/>
            </a:lvl5pPr>
          </a:lstStyle>
          <a:p>
            <a:pPr lvl="0"/>
            <a:r>
              <a:rPr lang="en-US" dirty="0" smtClean="0"/>
              <a:t>&lt;</a:t>
            </a:r>
            <a:r>
              <a:rPr lang="en-US" dirty="0" err="1" smtClean="0"/>
              <a:t>navn</a:t>
            </a:r>
            <a:r>
              <a:rPr lang="en-US" dirty="0" smtClean="0"/>
              <a:t>&gt;</a:t>
            </a:r>
            <a:endParaRPr lang="nb-NO" dirty="0" smtClean="0"/>
          </a:p>
        </p:txBody>
      </p:sp>
      <p:sp>
        <p:nvSpPr>
          <p:cNvPr id="10" name="Content Placeholder 24"/>
          <p:cNvSpPr>
            <a:spLocks noGrp="1"/>
          </p:cNvSpPr>
          <p:nvPr>
            <p:ph sz="quarter" idx="16" hasCustomPrompt="1"/>
          </p:nvPr>
        </p:nvSpPr>
        <p:spPr>
          <a:xfrm>
            <a:off x="2928937" y="4830464"/>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&lt;stilling&gt;</a:t>
            </a:r>
            <a:endParaRPr lang="nb-NO" dirty="0" smtClean="0"/>
          </a:p>
        </p:txBody>
      </p:sp>
      <p:sp>
        <p:nvSpPr>
          <p:cNvPr id="12" name="Content Placeholder 24"/>
          <p:cNvSpPr>
            <a:spLocks noGrp="1"/>
          </p:cNvSpPr>
          <p:nvPr>
            <p:ph sz="quarter" idx="17" hasCustomPrompt="1"/>
          </p:nvPr>
        </p:nvSpPr>
        <p:spPr>
          <a:xfrm>
            <a:off x="2928937" y="5016805"/>
            <a:ext cx="3286125" cy="180000"/>
          </a:xfrm>
        </p:spPr>
        <p:txBody>
          <a:bodyPr tIns="0" bIns="0">
            <a:noAutofit/>
          </a:bodyPr>
          <a:lstStyle>
            <a:lvl1pPr marL="0" indent="0" algn="ctr">
              <a:lnSpc>
                <a:spcPct val="100000"/>
              </a:lnSpc>
              <a:spcBef>
                <a:spcPts val="0"/>
              </a:spcBef>
              <a:spcAft>
                <a:spcPts val="0"/>
              </a:spcAft>
              <a:buNone/>
              <a:defRPr sz="1200" b="0" baseline="0"/>
            </a:lvl1pPr>
            <a:lvl2pPr>
              <a:buNone/>
              <a:defRPr/>
            </a:lvl2pPr>
            <a:lvl3pPr>
              <a:buNone/>
              <a:defRPr/>
            </a:lvl3pPr>
            <a:lvl4pPr>
              <a:buNone/>
              <a:defRPr/>
            </a:lvl4pPr>
            <a:lvl5pPr>
              <a:buNone/>
              <a:defRPr/>
            </a:lvl5pPr>
          </a:lstStyle>
          <a:p>
            <a:pPr lvl="0"/>
            <a:r>
              <a:rPr lang="en-US" dirty="0" smtClean="0"/>
              <a:t>+47 &lt;</a:t>
            </a:r>
            <a:r>
              <a:rPr lang="en-US" dirty="0" err="1" smtClean="0"/>
              <a:t>telefonnumer</a:t>
            </a:r>
            <a:r>
              <a:rPr lang="en-US" dirty="0" smtClean="0"/>
              <a:t>&gt;</a:t>
            </a:r>
            <a:endParaRPr lang="nb-NO" dirty="0" smtClean="0"/>
          </a:p>
        </p:txBody>
      </p:sp>
      <p:sp>
        <p:nvSpPr>
          <p:cNvPr id="13" name="Content Placeholder 24"/>
          <p:cNvSpPr>
            <a:spLocks noGrp="1"/>
          </p:cNvSpPr>
          <p:nvPr>
            <p:ph sz="quarter" idx="18" hasCustomPrompt="1"/>
          </p:nvPr>
        </p:nvSpPr>
        <p:spPr>
          <a:xfrm>
            <a:off x="2928937" y="5204609"/>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&lt;e-</a:t>
            </a:r>
            <a:r>
              <a:rPr lang="en-US" dirty="0" err="1" smtClean="0"/>
              <a:t>postadresse</a:t>
            </a:r>
            <a:r>
              <a:rPr lang="en-US" dirty="0" smtClean="0"/>
              <a:t>&gt;</a:t>
            </a:r>
            <a:endParaRPr lang="nb-NO" dirty="0" smtClean="0"/>
          </a:p>
        </p:txBody>
      </p:sp>
    </p:spTree>
    <p:extLst>
      <p:ext uri="{BB962C8B-B14F-4D97-AF65-F5344CB8AC3E}">
        <p14:creationId xmlns:p14="http://schemas.microsoft.com/office/powerpoint/2010/main" val="3086827533"/>
      </p:ext>
    </p:extLst>
  </p:cSld>
  <p:clrMapOvr>
    <a:masterClrMapping/>
  </p:clrMapOvr>
  <p:transition>
    <p:fade thruBlk="1"/>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Blank No Silverligh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297981"/>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015586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415553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53098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94961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620200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785054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310321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1689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20526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90836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80370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502081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Sisteside/kontakt">
    <p:spTree>
      <p:nvGrpSpPr>
        <p:cNvPr id="1" name=""/>
        <p:cNvGrpSpPr/>
        <p:nvPr/>
      </p:nvGrpSpPr>
      <p:grpSpPr>
        <a:xfrm>
          <a:off x="0" y="0"/>
          <a:ext cx="0" cy="0"/>
          <a:chOff x="0" y="0"/>
          <a:chExt cx="0" cy="0"/>
        </a:xfrm>
      </p:grpSpPr>
      <p:pic>
        <p:nvPicPr>
          <p:cNvPr id="18" name="Picture 17" descr="BEKK_kart.jpg"/>
          <p:cNvPicPr>
            <a:picLocks noChangeAspect="1"/>
          </p:cNvPicPr>
          <p:nvPr userDrawn="1"/>
        </p:nvPicPr>
        <p:blipFill>
          <a:blip r:embed="rId2"/>
          <a:srcRect b="15921"/>
          <a:stretch>
            <a:fillRect/>
          </a:stretch>
        </p:blipFill>
        <p:spPr>
          <a:xfrm>
            <a:off x="234896" y="207917"/>
            <a:ext cx="8643600" cy="2955840"/>
          </a:xfrm>
          <a:prstGeom prst="rect">
            <a:avLst/>
          </a:prstGeom>
        </p:spPr>
      </p:pic>
      <p:pic>
        <p:nvPicPr>
          <p:cNvPr id="19" name="Picture 18" descr="Bekk_pos [Converted].jpg                                       0007AA60 AndresMac                      C163723E:"/>
          <p:cNvPicPr>
            <a:picLocks noChangeAspect="1" noChangeArrowheads="1"/>
          </p:cNvPicPr>
          <p:nvPr userDrawn="1"/>
        </p:nvPicPr>
        <p:blipFill>
          <a:blip r:embed="rId3" cstate="print"/>
          <a:srcRect/>
          <a:stretch>
            <a:fillRect/>
          </a:stretch>
        </p:blipFill>
        <p:spPr bwMode="auto">
          <a:xfrm>
            <a:off x="4086657" y="4086234"/>
            <a:ext cx="972000" cy="254607"/>
          </a:xfrm>
          <a:prstGeom prst="rect">
            <a:avLst/>
          </a:prstGeom>
          <a:noFill/>
        </p:spPr>
      </p:pic>
      <p:sp>
        <p:nvSpPr>
          <p:cNvPr id="23" name="TextBox 22"/>
          <p:cNvSpPr txBox="1"/>
          <p:nvPr userDrawn="1"/>
        </p:nvSpPr>
        <p:spPr>
          <a:xfrm>
            <a:off x="2216727" y="5786883"/>
            <a:ext cx="4719782" cy="338554"/>
          </a:xfrm>
          <a:prstGeom prst="rect">
            <a:avLst/>
          </a:prstGeom>
          <a:noFill/>
        </p:spPr>
        <p:txBody>
          <a:bodyPr wrap="square" rtlCol="0">
            <a:spAutoFit/>
          </a:bodyPr>
          <a:lstStyle/>
          <a:p>
            <a:pPr algn="ctr"/>
            <a:r>
              <a:rPr lang="nb-NO" sz="800" dirty="0" smtClean="0">
                <a:solidFill>
                  <a:prstClr val="black"/>
                </a:solidFill>
                <a:latin typeface="Georgia" pitchFamily="18" charset="0"/>
              </a:rPr>
              <a:t>BEKK CONSULTING AS</a:t>
            </a:r>
          </a:p>
          <a:p>
            <a:pPr algn="ctr"/>
            <a:r>
              <a:rPr lang="nb-NO" sz="800" dirty="0" smtClean="0">
                <a:solidFill>
                  <a:prstClr val="black"/>
                </a:solidFill>
                <a:latin typeface="Georgia" pitchFamily="18" charset="0"/>
              </a:rPr>
              <a:t>SKUR 39, VIPPETANGEN. P.O. BOX 134 SENTRUM, 0102 OSLO, NORWAY. WWW.BEKK.NO</a:t>
            </a:r>
            <a:endParaRPr lang="en-US" sz="800" dirty="0">
              <a:solidFill>
                <a:prstClr val="black"/>
              </a:solidFill>
              <a:latin typeface="Georgia" pitchFamily="18" charset="0"/>
            </a:endParaRPr>
          </a:p>
        </p:txBody>
      </p:sp>
      <p:sp>
        <p:nvSpPr>
          <p:cNvPr id="7" name="Content Placeholder 24"/>
          <p:cNvSpPr>
            <a:spLocks noGrp="1"/>
          </p:cNvSpPr>
          <p:nvPr>
            <p:ph sz="quarter" idx="13" hasCustomPrompt="1"/>
          </p:nvPr>
        </p:nvSpPr>
        <p:spPr>
          <a:xfrm>
            <a:off x="2928937" y="4643417"/>
            <a:ext cx="3286125" cy="180000"/>
          </a:xfrm>
        </p:spPr>
        <p:txBody>
          <a:bodyPr tIns="0" bIns="0">
            <a:noAutofit/>
          </a:bodyPr>
          <a:lstStyle>
            <a:lvl1pPr marL="0" indent="0" algn="ctr">
              <a:lnSpc>
                <a:spcPct val="100000"/>
              </a:lnSpc>
              <a:spcBef>
                <a:spcPts val="0"/>
              </a:spcBef>
              <a:spcAft>
                <a:spcPts val="0"/>
              </a:spcAft>
              <a:buNone/>
              <a:defRPr sz="1200" b="1"/>
            </a:lvl1pPr>
            <a:lvl2pPr>
              <a:buNone/>
              <a:defRPr/>
            </a:lvl2pPr>
            <a:lvl3pPr>
              <a:buNone/>
              <a:defRPr/>
            </a:lvl3pPr>
            <a:lvl4pPr>
              <a:buNone/>
              <a:defRPr/>
            </a:lvl4pPr>
            <a:lvl5pPr>
              <a:buNone/>
              <a:defRPr/>
            </a:lvl5pPr>
          </a:lstStyle>
          <a:p>
            <a:pPr lvl="0"/>
            <a:r>
              <a:rPr lang="en-US" dirty="0" smtClean="0"/>
              <a:t>&lt;</a:t>
            </a:r>
            <a:r>
              <a:rPr lang="en-US" dirty="0" err="1" smtClean="0"/>
              <a:t>navn</a:t>
            </a:r>
            <a:r>
              <a:rPr lang="en-US" dirty="0" smtClean="0"/>
              <a:t>&gt;</a:t>
            </a:r>
            <a:endParaRPr lang="nb-NO" dirty="0" smtClean="0"/>
          </a:p>
        </p:txBody>
      </p:sp>
      <p:sp>
        <p:nvSpPr>
          <p:cNvPr id="10" name="Content Placeholder 24"/>
          <p:cNvSpPr>
            <a:spLocks noGrp="1"/>
          </p:cNvSpPr>
          <p:nvPr>
            <p:ph sz="quarter" idx="16" hasCustomPrompt="1"/>
          </p:nvPr>
        </p:nvSpPr>
        <p:spPr>
          <a:xfrm>
            <a:off x="2928937" y="4830464"/>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&lt;stilling&gt;</a:t>
            </a:r>
            <a:endParaRPr lang="nb-NO" dirty="0" smtClean="0"/>
          </a:p>
        </p:txBody>
      </p:sp>
      <p:sp>
        <p:nvSpPr>
          <p:cNvPr id="12" name="Content Placeholder 24"/>
          <p:cNvSpPr>
            <a:spLocks noGrp="1"/>
          </p:cNvSpPr>
          <p:nvPr>
            <p:ph sz="quarter" idx="17" hasCustomPrompt="1"/>
          </p:nvPr>
        </p:nvSpPr>
        <p:spPr>
          <a:xfrm>
            <a:off x="2928937" y="5016805"/>
            <a:ext cx="3286125" cy="180000"/>
          </a:xfrm>
        </p:spPr>
        <p:txBody>
          <a:bodyPr tIns="0" bIns="0">
            <a:noAutofit/>
          </a:bodyPr>
          <a:lstStyle>
            <a:lvl1pPr marL="0" indent="0" algn="ctr">
              <a:lnSpc>
                <a:spcPct val="100000"/>
              </a:lnSpc>
              <a:spcBef>
                <a:spcPts val="0"/>
              </a:spcBef>
              <a:spcAft>
                <a:spcPts val="0"/>
              </a:spcAft>
              <a:buNone/>
              <a:defRPr sz="1200" b="0" baseline="0"/>
            </a:lvl1pPr>
            <a:lvl2pPr>
              <a:buNone/>
              <a:defRPr/>
            </a:lvl2pPr>
            <a:lvl3pPr>
              <a:buNone/>
              <a:defRPr/>
            </a:lvl3pPr>
            <a:lvl4pPr>
              <a:buNone/>
              <a:defRPr/>
            </a:lvl4pPr>
            <a:lvl5pPr>
              <a:buNone/>
              <a:defRPr/>
            </a:lvl5pPr>
          </a:lstStyle>
          <a:p>
            <a:pPr lvl="0"/>
            <a:r>
              <a:rPr lang="en-US" dirty="0" smtClean="0"/>
              <a:t>+47 &lt;</a:t>
            </a:r>
            <a:r>
              <a:rPr lang="en-US" dirty="0" err="1" smtClean="0"/>
              <a:t>telefonnumer</a:t>
            </a:r>
            <a:r>
              <a:rPr lang="en-US" dirty="0" smtClean="0"/>
              <a:t>&gt;</a:t>
            </a:r>
            <a:endParaRPr lang="nb-NO" dirty="0" smtClean="0"/>
          </a:p>
        </p:txBody>
      </p:sp>
      <p:sp>
        <p:nvSpPr>
          <p:cNvPr id="13" name="Content Placeholder 24"/>
          <p:cNvSpPr>
            <a:spLocks noGrp="1"/>
          </p:cNvSpPr>
          <p:nvPr>
            <p:ph sz="quarter" idx="18" hasCustomPrompt="1"/>
          </p:nvPr>
        </p:nvSpPr>
        <p:spPr>
          <a:xfrm>
            <a:off x="2928937" y="5204609"/>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&lt;e-</a:t>
            </a:r>
            <a:r>
              <a:rPr lang="en-US" dirty="0" err="1" smtClean="0"/>
              <a:t>postadresse</a:t>
            </a:r>
            <a:r>
              <a:rPr lang="en-US" dirty="0" smtClean="0"/>
              <a:t>&gt;</a:t>
            </a:r>
            <a:endParaRPr lang="nb-NO" dirty="0" smtClean="0"/>
          </a:p>
        </p:txBody>
      </p:sp>
    </p:spTree>
    <p:extLst>
      <p:ext uri="{BB962C8B-B14F-4D97-AF65-F5344CB8AC3E}">
        <p14:creationId xmlns:p14="http://schemas.microsoft.com/office/powerpoint/2010/main" val="1125078319"/>
      </p:ext>
    </p:extLst>
  </p:cSld>
  <p:clrMapOvr>
    <a:masterClrMapping/>
  </p:clrMapOvr>
  <p:transition>
    <p:fade thruBlk="1"/>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Sisteside/kontakt">
    <p:spTree>
      <p:nvGrpSpPr>
        <p:cNvPr id="1" name=""/>
        <p:cNvGrpSpPr/>
        <p:nvPr/>
      </p:nvGrpSpPr>
      <p:grpSpPr>
        <a:xfrm>
          <a:off x="0" y="0"/>
          <a:ext cx="0" cy="0"/>
          <a:chOff x="0" y="0"/>
          <a:chExt cx="0" cy="0"/>
        </a:xfrm>
      </p:grpSpPr>
      <p:pic>
        <p:nvPicPr>
          <p:cNvPr id="18" name="Picture 17" descr="BEKK_kart.jpg"/>
          <p:cNvPicPr>
            <a:picLocks noChangeAspect="1"/>
          </p:cNvPicPr>
          <p:nvPr userDrawn="1"/>
        </p:nvPicPr>
        <p:blipFill>
          <a:blip r:embed="rId2"/>
          <a:srcRect b="15921"/>
          <a:stretch>
            <a:fillRect/>
          </a:stretch>
        </p:blipFill>
        <p:spPr>
          <a:xfrm>
            <a:off x="234896" y="207917"/>
            <a:ext cx="8643600" cy="2955840"/>
          </a:xfrm>
          <a:prstGeom prst="rect">
            <a:avLst/>
          </a:prstGeom>
        </p:spPr>
      </p:pic>
      <p:pic>
        <p:nvPicPr>
          <p:cNvPr id="19" name="Picture 18" descr="Bekk_pos [Converted].jpg                                       0007AA60 AndresMac                      C163723E:"/>
          <p:cNvPicPr>
            <a:picLocks noChangeAspect="1" noChangeArrowheads="1"/>
          </p:cNvPicPr>
          <p:nvPr userDrawn="1"/>
        </p:nvPicPr>
        <p:blipFill>
          <a:blip r:embed="rId3" cstate="print"/>
          <a:srcRect/>
          <a:stretch>
            <a:fillRect/>
          </a:stretch>
        </p:blipFill>
        <p:spPr bwMode="auto">
          <a:xfrm>
            <a:off x="4086657" y="4086234"/>
            <a:ext cx="972000" cy="254607"/>
          </a:xfrm>
          <a:prstGeom prst="rect">
            <a:avLst/>
          </a:prstGeom>
          <a:noFill/>
        </p:spPr>
      </p:pic>
      <p:sp>
        <p:nvSpPr>
          <p:cNvPr id="23" name="TextBox 22"/>
          <p:cNvSpPr txBox="1"/>
          <p:nvPr userDrawn="1"/>
        </p:nvSpPr>
        <p:spPr>
          <a:xfrm>
            <a:off x="2216727" y="5786883"/>
            <a:ext cx="4719782" cy="338554"/>
          </a:xfrm>
          <a:prstGeom prst="rect">
            <a:avLst/>
          </a:prstGeom>
          <a:noFill/>
        </p:spPr>
        <p:txBody>
          <a:bodyPr wrap="square" rtlCol="0">
            <a:spAutoFit/>
          </a:bodyPr>
          <a:lstStyle/>
          <a:p>
            <a:pPr algn="ctr"/>
            <a:r>
              <a:rPr lang="nb-NO" sz="800" dirty="0">
                <a:solidFill>
                  <a:prstClr val="black"/>
                </a:solidFill>
                <a:latin typeface="Georgia" pitchFamily="18" charset="0"/>
              </a:rPr>
              <a:t>BEKK CONSULTING AS</a:t>
            </a:r>
          </a:p>
          <a:p>
            <a:pPr algn="ctr"/>
            <a:r>
              <a:rPr lang="nb-NO" sz="800" dirty="0">
                <a:solidFill>
                  <a:prstClr val="black"/>
                </a:solidFill>
                <a:latin typeface="Georgia" pitchFamily="18" charset="0"/>
              </a:rPr>
              <a:t>SKUR 39, VIPPETANGEN. P.O. BOX 134 SENTRUM, 0102 OSLO, NORWAY. WWW.BEKK.NO</a:t>
            </a:r>
            <a:endParaRPr lang="en-US" sz="800" dirty="0">
              <a:solidFill>
                <a:prstClr val="black"/>
              </a:solidFill>
              <a:latin typeface="Georgia" pitchFamily="18" charset="0"/>
            </a:endParaRPr>
          </a:p>
        </p:txBody>
      </p:sp>
      <p:sp>
        <p:nvSpPr>
          <p:cNvPr id="7" name="Content Placeholder 24"/>
          <p:cNvSpPr>
            <a:spLocks noGrp="1"/>
          </p:cNvSpPr>
          <p:nvPr>
            <p:ph sz="quarter" idx="13" hasCustomPrompt="1"/>
          </p:nvPr>
        </p:nvSpPr>
        <p:spPr>
          <a:xfrm>
            <a:off x="2928937" y="4643417"/>
            <a:ext cx="3286125" cy="180000"/>
          </a:xfrm>
        </p:spPr>
        <p:txBody>
          <a:bodyPr tIns="0" bIns="0">
            <a:noAutofit/>
          </a:bodyPr>
          <a:lstStyle>
            <a:lvl1pPr marL="0" indent="0" algn="ctr">
              <a:lnSpc>
                <a:spcPct val="100000"/>
              </a:lnSpc>
              <a:spcBef>
                <a:spcPts val="0"/>
              </a:spcBef>
              <a:spcAft>
                <a:spcPts val="0"/>
              </a:spcAft>
              <a:buNone/>
              <a:defRPr sz="1200" b="1"/>
            </a:lvl1pPr>
            <a:lvl2pPr>
              <a:buNone/>
              <a:defRPr/>
            </a:lvl2pPr>
            <a:lvl3pPr>
              <a:buNone/>
              <a:defRPr/>
            </a:lvl3pPr>
            <a:lvl4pPr>
              <a:buNone/>
              <a:defRPr/>
            </a:lvl4pPr>
            <a:lvl5pPr>
              <a:buNone/>
              <a:defRPr/>
            </a:lvl5pPr>
          </a:lstStyle>
          <a:p>
            <a:pPr lvl="0"/>
            <a:r>
              <a:rPr lang="en-US" dirty="0" smtClean="0"/>
              <a:t>&lt;</a:t>
            </a:r>
            <a:r>
              <a:rPr lang="en-US" dirty="0" err="1" smtClean="0"/>
              <a:t>navn</a:t>
            </a:r>
            <a:r>
              <a:rPr lang="en-US" dirty="0" smtClean="0"/>
              <a:t>&gt;</a:t>
            </a:r>
            <a:endParaRPr lang="nb-NO" dirty="0" smtClean="0"/>
          </a:p>
        </p:txBody>
      </p:sp>
      <p:sp>
        <p:nvSpPr>
          <p:cNvPr id="10" name="Content Placeholder 24"/>
          <p:cNvSpPr>
            <a:spLocks noGrp="1"/>
          </p:cNvSpPr>
          <p:nvPr>
            <p:ph sz="quarter" idx="16" hasCustomPrompt="1"/>
          </p:nvPr>
        </p:nvSpPr>
        <p:spPr>
          <a:xfrm>
            <a:off x="2928937" y="4830464"/>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&lt;stilling&gt;</a:t>
            </a:r>
            <a:endParaRPr lang="nb-NO" dirty="0" smtClean="0"/>
          </a:p>
        </p:txBody>
      </p:sp>
      <p:sp>
        <p:nvSpPr>
          <p:cNvPr id="12" name="Content Placeholder 24"/>
          <p:cNvSpPr>
            <a:spLocks noGrp="1"/>
          </p:cNvSpPr>
          <p:nvPr>
            <p:ph sz="quarter" idx="17" hasCustomPrompt="1"/>
          </p:nvPr>
        </p:nvSpPr>
        <p:spPr>
          <a:xfrm>
            <a:off x="2928937" y="5016805"/>
            <a:ext cx="3286125" cy="180000"/>
          </a:xfrm>
        </p:spPr>
        <p:txBody>
          <a:bodyPr tIns="0" bIns="0">
            <a:noAutofit/>
          </a:bodyPr>
          <a:lstStyle>
            <a:lvl1pPr marL="0" indent="0" algn="ctr">
              <a:lnSpc>
                <a:spcPct val="100000"/>
              </a:lnSpc>
              <a:spcBef>
                <a:spcPts val="0"/>
              </a:spcBef>
              <a:spcAft>
                <a:spcPts val="0"/>
              </a:spcAft>
              <a:buNone/>
              <a:defRPr sz="1200" b="0" baseline="0"/>
            </a:lvl1pPr>
            <a:lvl2pPr>
              <a:buNone/>
              <a:defRPr/>
            </a:lvl2pPr>
            <a:lvl3pPr>
              <a:buNone/>
              <a:defRPr/>
            </a:lvl3pPr>
            <a:lvl4pPr>
              <a:buNone/>
              <a:defRPr/>
            </a:lvl4pPr>
            <a:lvl5pPr>
              <a:buNone/>
              <a:defRPr/>
            </a:lvl5pPr>
          </a:lstStyle>
          <a:p>
            <a:pPr lvl="0"/>
            <a:r>
              <a:rPr lang="en-US" dirty="0" smtClean="0"/>
              <a:t>+47 &lt;</a:t>
            </a:r>
            <a:r>
              <a:rPr lang="en-US" dirty="0" err="1" smtClean="0"/>
              <a:t>telefonnumer</a:t>
            </a:r>
            <a:r>
              <a:rPr lang="en-US" dirty="0" smtClean="0"/>
              <a:t>&gt;</a:t>
            </a:r>
            <a:endParaRPr lang="nb-NO" dirty="0" smtClean="0"/>
          </a:p>
        </p:txBody>
      </p:sp>
      <p:sp>
        <p:nvSpPr>
          <p:cNvPr id="13" name="Content Placeholder 24"/>
          <p:cNvSpPr>
            <a:spLocks noGrp="1"/>
          </p:cNvSpPr>
          <p:nvPr>
            <p:ph sz="quarter" idx="18" hasCustomPrompt="1"/>
          </p:nvPr>
        </p:nvSpPr>
        <p:spPr>
          <a:xfrm>
            <a:off x="2928937" y="5204609"/>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&lt;e-</a:t>
            </a:r>
            <a:r>
              <a:rPr lang="en-US" dirty="0" err="1" smtClean="0"/>
              <a:t>postadresse</a:t>
            </a:r>
            <a:r>
              <a:rPr lang="en-US" dirty="0" smtClean="0"/>
              <a:t>&gt;</a:t>
            </a:r>
            <a:endParaRPr lang="nb-NO" dirty="0" smtClean="0"/>
          </a:p>
        </p:txBody>
      </p:sp>
    </p:spTree>
    <p:extLst>
      <p:ext uri="{BB962C8B-B14F-4D97-AF65-F5344CB8AC3E}">
        <p14:creationId xmlns:p14="http://schemas.microsoft.com/office/powerpoint/2010/main" val="765655600"/>
      </p:ext>
    </p:extLst>
  </p:cSld>
  <p:clrMapOvr>
    <a:masterClrMapping/>
  </p:clrMapOvr>
  <p:transition>
    <p:fade thruBlk="1"/>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No Silverligh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713652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819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2761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innholdsfortegnelse">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249859" y="169747"/>
            <a:ext cx="8640000" cy="720000"/>
          </a:xfrm>
        </p:spPr>
        <p:txBody>
          <a:bodyPr/>
          <a:lstStyle>
            <a:lvl1pPr>
              <a:defRPr sz="2800" baseline="0"/>
            </a:lvl1pPr>
          </a:lstStyle>
          <a:p>
            <a:r>
              <a:rPr lang="en-US" dirty="0" smtClean="0"/>
              <a:t>&lt;Agenda&gt;</a:t>
            </a:r>
            <a:endParaRPr lang="en-US" dirty="0"/>
          </a:p>
        </p:txBody>
      </p:sp>
      <p:sp>
        <p:nvSpPr>
          <p:cNvPr id="15" name="Footer Placeholder 2"/>
          <p:cNvSpPr>
            <a:spLocks noGrp="1"/>
          </p:cNvSpPr>
          <p:nvPr>
            <p:ph type="ftr" sz="quarter" idx="10"/>
          </p:nvPr>
        </p:nvSpPr>
        <p:spPr>
          <a:xfrm>
            <a:off x="263466" y="6492875"/>
            <a:ext cx="4308534" cy="365125"/>
          </a:xfrm>
        </p:spPr>
        <p:txBody>
          <a:bodyPr/>
          <a:lstStyle/>
          <a:p>
            <a:r>
              <a:rPr lang="nb-NO" smtClean="0">
                <a:solidFill>
                  <a:srgbClr val="857362"/>
                </a:solidFill>
              </a:rPr>
              <a:t>Bunntekst -- Endres i toppmenyen: ”Insert” -&gt; ”Header &amp; Footer” (Velg ”Apply to all”)</a:t>
            </a:r>
            <a:endParaRPr lang="en-US" dirty="0">
              <a:solidFill>
                <a:srgbClr val="857362"/>
              </a:solidFill>
            </a:endParaRPr>
          </a:p>
        </p:txBody>
      </p:sp>
      <p:sp>
        <p:nvSpPr>
          <p:cNvPr id="16" name="Slide Number Placeholder 3"/>
          <p:cNvSpPr>
            <a:spLocks noGrp="1"/>
          </p:cNvSpPr>
          <p:nvPr>
            <p:ph type="sldNum" sz="quarter" idx="11"/>
          </p:nvPr>
        </p:nvSpPr>
        <p:spPr>
          <a:xfrm>
            <a:off x="6742034" y="6492899"/>
            <a:ext cx="2138499" cy="365125"/>
          </a:xfrm>
        </p:spPr>
        <p:txBody>
          <a:bodyPr/>
          <a:lstStyle/>
          <a:p>
            <a:r>
              <a:rPr lang="en-US" dirty="0" smtClean="0">
                <a:solidFill>
                  <a:srgbClr val="857362"/>
                </a:solidFill>
              </a:rPr>
              <a:t>Side </a:t>
            </a:r>
            <a:fld id="{0C342036-F52B-48FD-A090-765F7E4C8878}" type="slidenum">
              <a:rPr lang="en-US" smtClean="0">
                <a:solidFill>
                  <a:srgbClr val="857362"/>
                </a:solidFill>
              </a:rPr>
              <a:pPr/>
              <a:t>‹#›</a:t>
            </a:fld>
            <a:endParaRPr lang="en-US" dirty="0">
              <a:solidFill>
                <a:srgbClr val="857362"/>
              </a:solidFill>
            </a:endParaRPr>
          </a:p>
        </p:txBody>
      </p:sp>
      <p:sp>
        <p:nvSpPr>
          <p:cNvPr id="17" name="Text Placeholder 8"/>
          <p:cNvSpPr>
            <a:spLocks noGrp="1"/>
          </p:cNvSpPr>
          <p:nvPr>
            <p:ph type="body" sz="quarter" idx="12" hasCustomPrompt="1"/>
          </p:nvPr>
        </p:nvSpPr>
        <p:spPr>
          <a:xfrm>
            <a:off x="263466" y="1274733"/>
            <a:ext cx="8617068" cy="4856229"/>
          </a:xfrm>
        </p:spPr>
        <p:txBody>
          <a:bodyPr>
            <a:noAutofit/>
          </a:bodyPr>
          <a:lstStyle>
            <a:lvl1pPr>
              <a:defRPr sz="2000" baseline="0">
                <a:sym typeface="Wingdings" pitchFamily="2" charset="2"/>
              </a:defRPr>
            </a:lvl1pPr>
            <a:lvl2pPr>
              <a:defRPr/>
            </a:lvl2pPr>
            <a:lvl3pPr>
              <a:defRPr/>
            </a:lvl3pPr>
            <a:lvl4pPr>
              <a:defRPr baseline="0"/>
            </a:lvl4pPr>
            <a:lvl5pPr>
              <a:defRPr baseline="0"/>
            </a:lvl5pPr>
          </a:lstStyle>
          <a:p>
            <a:pPr lvl="0"/>
            <a:r>
              <a:rPr lang="nb-NO" noProof="0" dirty="0" smtClean="0"/>
              <a:t>Bruk vanlig punktliste, men la aktivt punkt ha skriftstørrelse 28! (Resten av teksten har skriftstørrelse 20)</a:t>
            </a:r>
          </a:p>
        </p:txBody>
      </p:sp>
    </p:spTree>
    <p:extLst>
      <p:ext uri="{BB962C8B-B14F-4D97-AF65-F5344CB8AC3E}">
        <p14:creationId xmlns:p14="http://schemas.microsoft.com/office/powerpoint/2010/main" val="3694571544"/>
      </p:ext>
    </p:extLst>
  </p:cSld>
  <p:clrMapOvr>
    <a:masterClrMapping/>
  </p:clrMapOvr>
  <p:transition>
    <p:fade thruBlk="1"/>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2408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9312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79080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96992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0716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3780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84038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72936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30305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Sisteside/kontakt">
    <p:spTree>
      <p:nvGrpSpPr>
        <p:cNvPr id="1" name=""/>
        <p:cNvGrpSpPr/>
        <p:nvPr/>
      </p:nvGrpSpPr>
      <p:grpSpPr>
        <a:xfrm>
          <a:off x="0" y="0"/>
          <a:ext cx="0" cy="0"/>
          <a:chOff x="0" y="0"/>
          <a:chExt cx="0" cy="0"/>
        </a:xfrm>
      </p:grpSpPr>
      <p:pic>
        <p:nvPicPr>
          <p:cNvPr id="18" name="Picture 17" descr="BEKK_kart.jpg"/>
          <p:cNvPicPr>
            <a:picLocks noChangeAspect="1"/>
          </p:cNvPicPr>
          <p:nvPr userDrawn="1"/>
        </p:nvPicPr>
        <p:blipFill>
          <a:blip r:embed="rId2"/>
          <a:srcRect b="15921"/>
          <a:stretch>
            <a:fillRect/>
          </a:stretch>
        </p:blipFill>
        <p:spPr>
          <a:xfrm>
            <a:off x="234896" y="207917"/>
            <a:ext cx="8643600" cy="2955840"/>
          </a:xfrm>
          <a:prstGeom prst="rect">
            <a:avLst/>
          </a:prstGeom>
        </p:spPr>
      </p:pic>
      <p:pic>
        <p:nvPicPr>
          <p:cNvPr id="19" name="Picture 18" descr="Bekk_pos [Converted].jpg                                       0007AA60 AndresMac                      C163723E:"/>
          <p:cNvPicPr>
            <a:picLocks noChangeAspect="1" noChangeArrowheads="1"/>
          </p:cNvPicPr>
          <p:nvPr userDrawn="1"/>
        </p:nvPicPr>
        <p:blipFill>
          <a:blip r:embed="rId3" cstate="print"/>
          <a:srcRect/>
          <a:stretch>
            <a:fillRect/>
          </a:stretch>
        </p:blipFill>
        <p:spPr bwMode="auto">
          <a:xfrm>
            <a:off x="4086657" y="4086234"/>
            <a:ext cx="972000" cy="254607"/>
          </a:xfrm>
          <a:prstGeom prst="rect">
            <a:avLst/>
          </a:prstGeom>
          <a:noFill/>
        </p:spPr>
      </p:pic>
      <p:sp>
        <p:nvSpPr>
          <p:cNvPr id="23" name="TextBox 22"/>
          <p:cNvSpPr txBox="1"/>
          <p:nvPr userDrawn="1"/>
        </p:nvSpPr>
        <p:spPr>
          <a:xfrm>
            <a:off x="2216727" y="5786883"/>
            <a:ext cx="4719782" cy="338554"/>
          </a:xfrm>
          <a:prstGeom prst="rect">
            <a:avLst/>
          </a:prstGeom>
          <a:noFill/>
        </p:spPr>
        <p:txBody>
          <a:bodyPr wrap="square" rtlCol="0">
            <a:spAutoFit/>
          </a:bodyPr>
          <a:lstStyle/>
          <a:p>
            <a:pPr algn="ctr"/>
            <a:r>
              <a:rPr lang="nb-NO" sz="800" dirty="0">
                <a:solidFill>
                  <a:prstClr val="black"/>
                </a:solidFill>
                <a:latin typeface="Georgia" pitchFamily="18" charset="0"/>
              </a:rPr>
              <a:t>BEKK CONSULTING AS</a:t>
            </a:r>
          </a:p>
          <a:p>
            <a:pPr algn="ctr"/>
            <a:r>
              <a:rPr lang="nb-NO" sz="800" dirty="0">
                <a:solidFill>
                  <a:prstClr val="black"/>
                </a:solidFill>
                <a:latin typeface="Georgia" pitchFamily="18" charset="0"/>
              </a:rPr>
              <a:t>SKUR 39, VIPPETANGEN. P.O. BOX 134 SENTRUM, 0102 OSLO, NORWAY. WWW.BEKK.NO</a:t>
            </a:r>
            <a:endParaRPr lang="en-US" sz="800" dirty="0">
              <a:solidFill>
                <a:prstClr val="black"/>
              </a:solidFill>
              <a:latin typeface="Georgia" pitchFamily="18" charset="0"/>
            </a:endParaRPr>
          </a:p>
        </p:txBody>
      </p:sp>
      <p:sp>
        <p:nvSpPr>
          <p:cNvPr id="7" name="Content Placeholder 24"/>
          <p:cNvSpPr>
            <a:spLocks noGrp="1"/>
          </p:cNvSpPr>
          <p:nvPr>
            <p:ph sz="quarter" idx="13" hasCustomPrompt="1"/>
          </p:nvPr>
        </p:nvSpPr>
        <p:spPr>
          <a:xfrm>
            <a:off x="2928937" y="4643417"/>
            <a:ext cx="3286125" cy="180000"/>
          </a:xfrm>
        </p:spPr>
        <p:txBody>
          <a:bodyPr tIns="0" bIns="0">
            <a:noAutofit/>
          </a:bodyPr>
          <a:lstStyle>
            <a:lvl1pPr marL="0" indent="0" algn="ctr">
              <a:lnSpc>
                <a:spcPct val="100000"/>
              </a:lnSpc>
              <a:spcBef>
                <a:spcPts val="0"/>
              </a:spcBef>
              <a:spcAft>
                <a:spcPts val="0"/>
              </a:spcAft>
              <a:buNone/>
              <a:defRPr sz="1200" b="1"/>
            </a:lvl1pPr>
            <a:lvl2pPr>
              <a:buNone/>
              <a:defRPr/>
            </a:lvl2pPr>
            <a:lvl3pPr>
              <a:buNone/>
              <a:defRPr/>
            </a:lvl3pPr>
            <a:lvl4pPr>
              <a:buNone/>
              <a:defRPr/>
            </a:lvl4pPr>
            <a:lvl5pPr>
              <a:buNone/>
              <a:defRPr/>
            </a:lvl5pPr>
          </a:lstStyle>
          <a:p>
            <a:pPr lvl="0"/>
            <a:r>
              <a:rPr lang="en-US" dirty="0" smtClean="0"/>
              <a:t>&lt;</a:t>
            </a:r>
            <a:r>
              <a:rPr lang="en-US" dirty="0" err="1" smtClean="0"/>
              <a:t>navn</a:t>
            </a:r>
            <a:r>
              <a:rPr lang="en-US" dirty="0" smtClean="0"/>
              <a:t>&gt;</a:t>
            </a:r>
            <a:endParaRPr lang="nb-NO" dirty="0" smtClean="0"/>
          </a:p>
        </p:txBody>
      </p:sp>
      <p:sp>
        <p:nvSpPr>
          <p:cNvPr id="10" name="Content Placeholder 24"/>
          <p:cNvSpPr>
            <a:spLocks noGrp="1"/>
          </p:cNvSpPr>
          <p:nvPr>
            <p:ph sz="quarter" idx="16" hasCustomPrompt="1"/>
          </p:nvPr>
        </p:nvSpPr>
        <p:spPr>
          <a:xfrm>
            <a:off x="2928937" y="4830464"/>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&lt;stilling&gt;</a:t>
            </a:r>
            <a:endParaRPr lang="nb-NO" dirty="0" smtClean="0"/>
          </a:p>
        </p:txBody>
      </p:sp>
      <p:sp>
        <p:nvSpPr>
          <p:cNvPr id="12" name="Content Placeholder 24"/>
          <p:cNvSpPr>
            <a:spLocks noGrp="1"/>
          </p:cNvSpPr>
          <p:nvPr>
            <p:ph sz="quarter" idx="17" hasCustomPrompt="1"/>
          </p:nvPr>
        </p:nvSpPr>
        <p:spPr>
          <a:xfrm>
            <a:off x="2928937" y="5016805"/>
            <a:ext cx="3286125" cy="180000"/>
          </a:xfrm>
        </p:spPr>
        <p:txBody>
          <a:bodyPr tIns="0" bIns="0">
            <a:noAutofit/>
          </a:bodyPr>
          <a:lstStyle>
            <a:lvl1pPr marL="0" indent="0" algn="ctr">
              <a:lnSpc>
                <a:spcPct val="100000"/>
              </a:lnSpc>
              <a:spcBef>
                <a:spcPts val="0"/>
              </a:spcBef>
              <a:spcAft>
                <a:spcPts val="0"/>
              </a:spcAft>
              <a:buNone/>
              <a:defRPr sz="1200" b="0" baseline="0"/>
            </a:lvl1pPr>
            <a:lvl2pPr>
              <a:buNone/>
              <a:defRPr/>
            </a:lvl2pPr>
            <a:lvl3pPr>
              <a:buNone/>
              <a:defRPr/>
            </a:lvl3pPr>
            <a:lvl4pPr>
              <a:buNone/>
              <a:defRPr/>
            </a:lvl4pPr>
            <a:lvl5pPr>
              <a:buNone/>
              <a:defRPr/>
            </a:lvl5pPr>
          </a:lstStyle>
          <a:p>
            <a:pPr lvl="0"/>
            <a:r>
              <a:rPr lang="en-US" dirty="0" smtClean="0"/>
              <a:t>+47 &lt;</a:t>
            </a:r>
            <a:r>
              <a:rPr lang="en-US" dirty="0" err="1" smtClean="0"/>
              <a:t>telefonnumer</a:t>
            </a:r>
            <a:r>
              <a:rPr lang="en-US" dirty="0" smtClean="0"/>
              <a:t>&gt;</a:t>
            </a:r>
            <a:endParaRPr lang="nb-NO" dirty="0" smtClean="0"/>
          </a:p>
        </p:txBody>
      </p:sp>
      <p:sp>
        <p:nvSpPr>
          <p:cNvPr id="13" name="Content Placeholder 24"/>
          <p:cNvSpPr>
            <a:spLocks noGrp="1"/>
          </p:cNvSpPr>
          <p:nvPr>
            <p:ph sz="quarter" idx="18" hasCustomPrompt="1"/>
          </p:nvPr>
        </p:nvSpPr>
        <p:spPr>
          <a:xfrm>
            <a:off x="2928937" y="5204609"/>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&lt;e-</a:t>
            </a:r>
            <a:r>
              <a:rPr lang="en-US" dirty="0" err="1" smtClean="0"/>
              <a:t>postadresse</a:t>
            </a:r>
            <a:r>
              <a:rPr lang="en-US" dirty="0" smtClean="0"/>
              <a:t>&gt;</a:t>
            </a:r>
            <a:endParaRPr lang="nb-NO" dirty="0" smtClean="0"/>
          </a:p>
        </p:txBody>
      </p:sp>
    </p:spTree>
    <p:extLst>
      <p:ext uri="{BB962C8B-B14F-4D97-AF65-F5344CB8AC3E}">
        <p14:creationId xmlns:p14="http://schemas.microsoft.com/office/powerpoint/2010/main" val="1159447985"/>
      </p:ext>
    </p:extLst>
  </p:cSld>
  <p:clrMapOvr>
    <a:masterClrMapping/>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innholdsside uten fotn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nb-NO" dirty="0" smtClean="0"/>
              <a:t>&lt;Tittel&gt;</a:t>
            </a:r>
            <a:endParaRPr lang="en-US" dirty="0"/>
          </a:p>
        </p:txBody>
      </p:sp>
      <p:sp>
        <p:nvSpPr>
          <p:cNvPr id="3" name="Footer Placeholder 2"/>
          <p:cNvSpPr>
            <a:spLocks noGrp="1"/>
          </p:cNvSpPr>
          <p:nvPr>
            <p:ph type="ftr" sz="quarter" idx="10"/>
          </p:nvPr>
        </p:nvSpPr>
        <p:spPr>
          <a:xfrm>
            <a:off x="263466" y="6492875"/>
            <a:ext cx="4308534" cy="365125"/>
          </a:xfrm>
        </p:spPr>
        <p:txBody>
          <a:bodyPr/>
          <a:lstStyle/>
          <a:p>
            <a:r>
              <a:rPr lang="nb-NO" dirty="0" smtClean="0">
                <a:solidFill>
                  <a:srgbClr val="857362"/>
                </a:solidFill>
              </a:rPr>
              <a:t>Bunntekst -- Endres i toppmenyen: ”</a:t>
            </a:r>
            <a:r>
              <a:rPr lang="nb-NO" dirty="0" err="1" smtClean="0">
                <a:solidFill>
                  <a:srgbClr val="857362"/>
                </a:solidFill>
              </a:rPr>
              <a:t>Insert</a:t>
            </a:r>
            <a:r>
              <a:rPr lang="nb-NO" dirty="0" smtClean="0">
                <a:solidFill>
                  <a:srgbClr val="857362"/>
                </a:solidFill>
              </a:rPr>
              <a:t>” -&gt; ”Header &amp; </a:t>
            </a:r>
            <a:r>
              <a:rPr lang="nb-NO" dirty="0" err="1" smtClean="0">
                <a:solidFill>
                  <a:srgbClr val="857362"/>
                </a:solidFill>
              </a:rPr>
              <a:t>Footer</a:t>
            </a:r>
            <a:r>
              <a:rPr lang="nb-NO" dirty="0" smtClean="0">
                <a:solidFill>
                  <a:srgbClr val="857362"/>
                </a:solidFill>
              </a:rPr>
              <a:t>” (Velg ”</a:t>
            </a:r>
            <a:r>
              <a:rPr lang="nb-NO" dirty="0" err="1" smtClean="0">
                <a:solidFill>
                  <a:srgbClr val="857362"/>
                </a:solidFill>
              </a:rPr>
              <a:t>Apply</a:t>
            </a:r>
            <a:r>
              <a:rPr lang="nb-NO" dirty="0" smtClean="0">
                <a:solidFill>
                  <a:srgbClr val="857362"/>
                </a:solidFill>
              </a:rPr>
              <a:t> to all”)</a:t>
            </a:r>
            <a:endParaRPr lang="en-US" dirty="0">
              <a:solidFill>
                <a:srgbClr val="857362"/>
              </a:solidFill>
            </a:endParaRPr>
          </a:p>
        </p:txBody>
      </p:sp>
      <p:sp>
        <p:nvSpPr>
          <p:cNvPr id="4" name="Slide Number Placeholder 3"/>
          <p:cNvSpPr>
            <a:spLocks noGrp="1"/>
          </p:cNvSpPr>
          <p:nvPr>
            <p:ph type="sldNum" sz="quarter" idx="11"/>
          </p:nvPr>
        </p:nvSpPr>
        <p:spPr>
          <a:xfrm>
            <a:off x="6742034" y="6492899"/>
            <a:ext cx="2138499" cy="365125"/>
          </a:xfrm>
        </p:spPr>
        <p:txBody>
          <a:bodyPr/>
          <a:lstStyle/>
          <a:p>
            <a:r>
              <a:rPr lang="en-US" dirty="0" smtClean="0">
                <a:solidFill>
                  <a:srgbClr val="857362"/>
                </a:solidFill>
              </a:rPr>
              <a:t>Side </a:t>
            </a:r>
            <a:fld id="{0C342036-F52B-48FD-A090-765F7E4C8878}" type="slidenum">
              <a:rPr lang="en-US" smtClean="0">
                <a:solidFill>
                  <a:srgbClr val="857362"/>
                </a:solidFill>
              </a:rPr>
              <a:pPr/>
              <a:t>‹#›</a:t>
            </a:fld>
            <a:endParaRPr lang="en-US" dirty="0">
              <a:solidFill>
                <a:srgbClr val="857362"/>
              </a:solidFill>
            </a:endParaRPr>
          </a:p>
        </p:txBody>
      </p:sp>
      <p:sp>
        <p:nvSpPr>
          <p:cNvPr id="8" name="Content Placeholder 7"/>
          <p:cNvSpPr>
            <a:spLocks noGrp="1"/>
          </p:cNvSpPr>
          <p:nvPr>
            <p:ph sz="quarter" idx="14" hasCustomPrompt="1"/>
          </p:nvPr>
        </p:nvSpPr>
        <p:spPr>
          <a:xfrm>
            <a:off x="263466" y="1274763"/>
            <a:ext cx="8617009" cy="4856199"/>
          </a:xfrm>
        </p:spPr>
        <p:txBody>
          <a:bodyPr/>
          <a:lstStyle/>
          <a:p>
            <a:pPr lvl="0"/>
            <a:r>
              <a:rPr lang="nb-NO" noProof="0" dirty="0" smtClean="0"/>
              <a:t>Gode presentasjoner har bilder/illustrasjoner, begrenset tekst med og mye luft…</a:t>
            </a:r>
            <a:endParaRPr lang="en-US" dirty="0" smtClean="0"/>
          </a:p>
          <a:p>
            <a:pPr lvl="1"/>
            <a:r>
              <a:rPr lang="en-US" dirty="0" err="1" smtClean="0"/>
              <a:t>Nivå</a:t>
            </a:r>
            <a:r>
              <a:rPr lang="en-US" dirty="0" smtClean="0"/>
              <a:t> 2</a:t>
            </a:r>
          </a:p>
          <a:p>
            <a:pPr lvl="2"/>
            <a:r>
              <a:rPr lang="en-US" dirty="0" err="1" smtClean="0"/>
              <a:t>Nivå</a:t>
            </a:r>
            <a:r>
              <a:rPr lang="en-US" dirty="0" smtClean="0"/>
              <a:t> 3</a:t>
            </a:r>
          </a:p>
          <a:p>
            <a:pPr lvl="3"/>
            <a:r>
              <a:rPr lang="en-US" dirty="0" err="1" smtClean="0"/>
              <a:t>Nivå</a:t>
            </a:r>
            <a:r>
              <a:rPr lang="en-US" dirty="0" smtClean="0"/>
              <a:t> 4</a:t>
            </a:r>
          </a:p>
          <a:p>
            <a:pPr lvl="4"/>
            <a:r>
              <a:rPr lang="nb-NO" dirty="0" smtClean="0"/>
              <a:t>Nivå 5</a:t>
            </a:r>
            <a:endParaRPr lang="en-US" dirty="0"/>
          </a:p>
        </p:txBody>
      </p:sp>
    </p:spTree>
    <p:extLst>
      <p:ext uri="{BB962C8B-B14F-4D97-AF65-F5344CB8AC3E}">
        <p14:creationId xmlns:p14="http://schemas.microsoft.com/office/powerpoint/2010/main" val="4168673053"/>
      </p:ext>
    </p:extLst>
  </p:cSld>
  <p:clrMapOvr>
    <a:masterClrMapping/>
  </p:clrMapOvr>
  <p:transition>
    <p:fade thruBlk="1"/>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34496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480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865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05300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85851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58007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9483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52778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16340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7878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innholdsside med fotn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ts val="2800"/>
              </a:lnSpc>
              <a:defRPr baseline="0"/>
            </a:lvl1pPr>
          </a:lstStyle>
          <a:p>
            <a:r>
              <a:rPr lang="nb-NO" dirty="0" smtClean="0"/>
              <a:t>&lt;Tittel&gt;</a:t>
            </a:r>
            <a:endParaRPr lang="en-US" dirty="0"/>
          </a:p>
        </p:txBody>
      </p:sp>
      <p:sp>
        <p:nvSpPr>
          <p:cNvPr id="3" name="Footer Placeholder 2"/>
          <p:cNvSpPr>
            <a:spLocks noGrp="1"/>
          </p:cNvSpPr>
          <p:nvPr>
            <p:ph type="ftr" sz="quarter" idx="10"/>
          </p:nvPr>
        </p:nvSpPr>
        <p:spPr>
          <a:xfrm>
            <a:off x="263466" y="6492875"/>
            <a:ext cx="4308534" cy="365125"/>
          </a:xfrm>
        </p:spPr>
        <p:txBody>
          <a:bodyPr/>
          <a:lstStyle/>
          <a:p>
            <a:r>
              <a:rPr lang="nb-NO" dirty="0" smtClean="0">
                <a:solidFill>
                  <a:srgbClr val="857362"/>
                </a:solidFill>
              </a:rPr>
              <a:t>Bunntekst -- Endres i toppmenyen: ”</a:t>
            </a:r>
            <a:r>
              <a:rPr lang="nb-NO" dirty="0" err="1" smtClean="0">
                <a:solidFill>
                  <a:srgbClr val="857362"/>
                </a:solidFill>
              </a:rPr>
              <a:t>Insert</a:t>
            </a:r>
            <a:r>
              <a:rPr lang="nb-NO" dirty="0" smtClean="0">
                <a:solidFill>
                  <a:srgbClr val="857362"/>
                </a:solidFill>
              </a:rPr>
              <a:t>” -&gt; ”Header &amp; </a:t>
            </a:r>
            <a:r>
              <a:rPr lang="nb-NO" dirty="0" err="1" smtClean="0">
                <a:solidFill>
                  <a:srgbClr val="857362"/>
                </a:solidFill>
              </a:rPr>
              <a:t>Footer</a:t>
            </a:r>
            <a:r>
              <a:rPr lang="nb-NO" dirty="0" smtClean="0">
                <a:solidFill>
                  <a:srgbClr val="857362"/>
                </a:solidFill>
              </a:rPr>
              <a:t>” (Velg ”</a:t>
            </a:r>
            <a:r>
              <a:rPr lang="nb-NO" dirty="0" err="1" smtClean="0">
                <a:solidFill>
                  <a:srgbClr val="857362"/>
                </a:solidFill>
              </a:rPr>
              <a:t>Apply</a:t>
            </a:r>
            <a:r>
              <a:rPr lang="nb-NO" dirty="0" smtClean="0">
                <a:solidFill>
                  <a:srgbClr val="857362"/>
                </a:solidFill>
              </a:rPr>
              <a:t> to all”)</a:t>
            </a:r>
            <a:endParaRPr lang="en-US" dirty="0">
              <a:solidFill>
                <a:srgbClr val="857362"/>
              </a:solidFill>
            </a:endParaRPr>
          </a:p>
        </p:txBody>
      </p:sp>
      <p:sp>
        <p:nvSpPr>
          <p:cNvPr id="4" name="Slide Number Placeholder 3"/>
          <p:cNvSpPr>
            <a:spLocks noGrp="1"/>
          </p:cNvSpPr>
          <p:nvPr>
            <p:ph type="sldNum" sz="quarter" idx="11"/>
          </p:nvPr>
        </p:nvSpPr>
        <p:spPr>
          <a:xfrm>
            <a:off x="6742034" y="6492899"/>
            <a:ext cx="2138499" cy="365125"/>
          </a:xfrm>
        </p:spPr>
        <p:txBody>
          <a:bodyPr/>
          <a:lstStyle/>
          <a:p>
            <a:r>
              <a:rPr lang="en-US" dirty="0" smtClean="0">
                <a:solidFill>
                  <a:srgbClr val="857362"/>
                </a:solidFill>
              </a:rPr>
              <a:t>Side </a:t>
            </a:r>
            <a:fld id="{0C342036-F52B-48FD-A090-765F7E4C8878}" type="slidenum">
              <a:rPr lang="en-US" smtClean="0">
                <a:solidFill>
                  <a:srgbClr val="857362"/>
                </a:solidFill>
              </a:rPr>
              <a:pPr/>
              <a:t>‹#›</a:t>
            </a:fld>
            <a:endParaRPr lang="en-US" dirty="0">
              <a:solidFill>
                <a:srgbClr val="857362"/>
              </a:solidFill>
            </a:endParaRPr>
          </a:p>
        </p:txBody>
      </p:sp>
      <p:sp>
        <p:nvSpPr>
          <p:cNvPr id="10" name="Text Placeholder 7"/>
          <p:cNvSpPr>
            <a:spLocks noGrp="1"/>
          </p:cNvSpPr>
          <p:nvPr>
            <p:ph type="body" sz="quarter" idx="13" hasCustomPrompt="1"/>
          </p:nvPr>
        </p:nvSpPr>
        <p:spPr>
          <a:xfrm>
            <a:off x="263466" y="6203989"/>
            <a:ext cx="8617068" cy="219078"/>
          </a:xfrm>
        </p:spPr>
        <p:txBody>
          <a:bodyPr>
            <a:noAutofit/>
          </a:bodyPr>
          <a:lstStyle>
            <a:lvl1pPr marL="0" indent="0">
              <a:lnSpc>
                <a:spcPct val="100000"/>
              </a:lnSpc>
              <a:spcBef>
                <a:spcPts val="0"/>
              </a:spcBef>
              <a:buNone/>
              <a:defRPr sz="800"/>
            </a:lvl1pPr>
            <a:lvl2pPr>
              <a:buNone/>
              <a:defRPr sz="1000"/>
            </a:lvl2pPr>
            <a:lvl3pPr>
              <a:buNone/>
              <a:defRPr sz="1000"/>
            </a:lvl3pPr>
            <a:lvl4pPr>
              <a:buNone/>
              <a:defRPr sz="1000"/>
            </a:lvl4pPr>
            <a:lvl5pPr>
              <a:buNone/>
              <a:defRPr sz="1000"/>
            </a:lvl5pPr>
          </a:lstStyle>
          <a:p>
            <a:pPr lvl="0"/>
            <a:r>
              <a:rPr lang="en-US" dirty="0" smtClean="0"/>
              <a:t>&lt;</a:t>
            </a:r>
            <a:r>
              <a:rPr lang="en-US" dirty="0" err="1" smtClean="0"/>
              <a:t>Fotnote</a:t>
            </a:r>
            <a:r>
              <a:rPr lang="en-US" dirty="0" smtClean="0"/>
              <a:t>&gt;</a:t>
            </a:r>
            <a:endParaRPr lang="en-US" dirty="0"/>
          </a:p>
        </p:txBody>
      </p:sp>
      <p:sp>
        <p:nvSpPr>
          <p:cNvPr id="8" name="Content Placeholder 7"/>
          <p:cNvSpPr>
            <a:spLocks noGrp="1"/>
          </p:cNvSpPr>
          <p:nvPr>
            <p:ph sz="quarter" idx="14" hasCustomPrompt="1"/>
          </p:nvPr>
        </p:nvSpPr>
        <p:spPr>
          <a:xfrm>
            <a:off x="263466" y="1274763"/>
            <a:ext cx="8617009" cy="4856199"/>
          </a:xfrm>
        </p:spPr>
        <p:txBody>
          <a:bodyPr/>
          <a:lstStyle/>
          <a:p>
            <a:pPr lvl="0"/>
            <a:r>
              <a:rPr lang="nb-NO" noProof="0" dirty="0" smtClean="0"/>
              <a:t>Gode presentasjoner har bilder/illustrasjoner, begrenset tekst med og mye luft…</a:t>
            </a:r>
            <a:endParaRPr lang="en-US" dirty="0" smtClean="0"/>
          </a:p>
          <a:p>
            <a:pPr lvl="1"/>
            <a:r>
              <a:rPr lang="en-US" dirty="0" err="1" smtClean="0"/>
              <a:t>Nivå</a:t>
            </a:r>
            <a:r>
              <a:rPr lang="en-US" dirty="0" smtClean="0"/>
              <a:t> 2</a:t>
            </a:r>
          </a:p>
          <a:p>
            <a:pPr lvl="2"/>
            <a:r>
              <a:rPr lang="en-US" dirty="0" err="1" smtClean="0"/>
              <a:t>Nivå</a:t>
            </a:r>
            <a:r>
              <a:rPr lang="en-US" dirty="0" smtClean="0"/>
              <a:t> 3</a:t>
            </a:r>
          </a:p>
          <a:p>
            <a:pPr lvl="3"/>
            <a:r>
              <a:rPr lang="en-US" dirty="0" err="1" smtClean="0"/>
              <a:t>Nivå</a:t>
            </a:r>
            <a:r>
              <a:rPr lang="en-US" dirty="0" smtClean="0"/>
              <a:t> 4</a:t>
            </a:r>
          </a:p>
          <a:p>
            <a:pPr lvl="4"/>
            <a:r>
              <a:rPr lang="nb-NO" dirty="0" smtClean="0"/>
              <a:t>Nivå 5</a:t>
            </a:r>
            <a:endParaRPr lang="en-US" dirty="0"/>
          </a:p>
        </p:txBody>
      </p:sp>
    </p:spTree>
    <p:extLst>
      <p:ext uri="{BB962C8B-B14F-4D97-AF65-F5344CB8AC3E}">
        <p14:creationId xmlns:p14="http://schemas.microsoft.com/office/powerpoint/2010/main" val="1459748279"/>
      </p:ext>
    </p:extLst>
  </p:cSld>
  <p:clrMapOvr>
    <a:masterClrMapping/>
  </p:clrMapOvr>
  <p:transition>
    <p:fade thruBlk="1"/>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77112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isteside/kontakt">
    <p:spTree>
      <p:nvGrpSpPr>
        <p:cNvPr id="1" name=""/>
        <p:cNvGrpSpPr/>
        <p:nvPr/>
      </p:nvGrpSpPr>
      <p:grpSpPr>
        <a:xfrm>
          <a:off x="0" y="0"/>
          <a:ext cx="0" cy="0"/>
          <a:chOff x="0" y="0"/>
          <a:chExt cx="0" cy="0"/>
        </a:xfrm>
      </p:grpSpPr>
      <p:pic>
        <p:nvPicPr>
          <p:cNvPr id="18" name="Picture 17" descr="BEKK_kart.jpg"/>
          <p:cNvPicPr>
            <a:picLocks noChangeAspect="1"/>
          </p:cNvPicPr>
          <p:nvPr userDrawn="1"/>
        </p:nvPicPr>
        <p:blipFill>
          <a:blip r:embed="rId2"/>
          <a:srcRect b="15921"/>
          <a:stretch>
            <a:fillRect/>
          </a:stretch>
        </p:blipFill>
        <p:spPr>
          <a:xfrm>
            <a:off x="234896" y="207917"/>
            <a:ext cx="8643600" cy="2955840"/>
          </a:xfrm>
          <a:prstGeom prst="rect">
            <a:avLst/>
          </a:prstGeom>
        </p:spPr>
      </p:pic>
      <p:pic>
        <p:nvPicPr>
          <p:cNvPr id="19" name="Picture 18" descr="Bekk_pos [Converted].jpg                                       0007AA60 AndresMac                      C163723E:"/>
          <p:cNvPicPr>
            <a:picLocks noChangeAspect="1" noChangeArrowheads="1"/>
          </p:cNvPicPr>
          <p:nvPr userDrawn="1"/>
        </p:nvPicPr>
        <p:blipFill>
          <a:blip r:embed="rId3" cstate="print"/>
          <a:srcRect/>
          <a:stretch>
            <a:fillRect/>
          </a:stretch>
        </p:blipFill>
        <p:spPr bwMode="auto">
          <a:xfrm>
            <a:off x="4086657" y="4086234"/>
            <a:ext cx="972000" cy="254607"/>
          </a:xfrm>
          <a:prstGeom prst="rect">
            <a:avLst/>
          </a:prstGeom>
          <a:noFill/>
        </p:spPr>
      </p:pic>
      <p:sp>
        <p:nvSpPr>
          <p:cNvPr id="23" name="TextBox 22"/>
          <p:cNvSpPr txBox="1"/>
          <p:nvPr userDrawn="1"/>
        </p:nvSpPr>
        <p:spPr>
          <a:xfrm>
            <a:off x="2216727" y="5786883"/>
            <a:ext cx="4719782" cy="338554"/>
          </a:xfrm>
          <a:prstGeom prst="rect">
            <a:avLst/>
          </a:prstGeom>
          <a:noFill/>
        </p:spPr>
        <p:txBody>
          <a:bodyPr wrap="square" rtlCol="0">
            <a:spAutoFit/>
          </a:bodyPr>
          <a:lstStyle/>
          <a:p>
            <a:pPr algn="ctr"/>
            <a:r>
              <a:rPr lang="nb-NO" sz="800" dirty="0">
                <a:solidFill>
                  <a:prstClr val="black"/>
                </a:solidFill>
                <a:latin typeface="Georgia" pitchFamily="18" charset="0"/>
              </a:rPr>
              <a:t>BEKK CONSULTING AS</a:t>
            </a:r>
          </a:p>
          <a:p>
            <a:pPr algn="ctr"/>
            <a:r>
              <a:rPr lang="nb-NO" sz="800" dirty="0">
                <a:solidFill>
                  <a:prstClr val="black"/>
                </a:solidFill>
                <a:latin typeface="Georgia" pitchFamily="18" charset="0"/>
              </a:rPr>
              <a:t>SKUR 39, VIPPETANGEN. P.O. BOX 134 SENTRUM, 0102 OSLO, NORWAY. WWW.BEKK.NO</a:t>
            </a:r>
            <a:endParaRPr lang="en-US" sz="800" dirty="0">
              <a:solidFill>
                <a:prstClr val="black"/>
              </a:solidFill>
              <a:latin typeface="Georgia" pitchFamily="18" charset="0"/>
            </a:endParaRPr>
          </a:p>
        </p:txBody>
      </p:sp>
      <p:sp>
        <p:nvSpPr>
          <p:cNvPr id="7" name="Content Placeholder 24"/>
          <p:cNvSpPr>
            <a:spLocks noGrp="1"/>
          </p:cNvSpPr>
          <p:nvPr>
            <p:ph sz="quarter" idx="13" hasCustomPrompt="1"/>
          </p:nvPr>
        </p:nvSpPr>
        <p:spPr>
          <a:xfrm>
            <a:off x="2928937" y="4643417"/>
            <a:ext cx="3286125" cy="180000"/>
          </a:xfrm>
        </p:spPr>
        <p:txBody>
          <a:bodyPr tIns="0" bIns="0">
            <a:noAutofit/>
          </a:bodyPr>
          <a:lstStyle>
            <a:lvl1pPr marL="0" indent="0" algn="ctr">
              <a:lnSpc>
                <a:spcPct val="100000"/>
              </a:lnSpc>
              <a:spcBef>
                <a:spcPts val="0"/>
              </a:spcBef>
              <a:spcAft>
                <a:spcPts val="0"/>
              </a:spcAft>
              <a:buNone/>
              <a:defRPr sz="1200" b="1"/>
            </a:lvl1pPr>
            <a:lvl2pPr>
              <a:buNone/>
              <a:defRPr/>
            </a:lvl2pPr>
            <a:lvl3pPr>
              <a:buNone/>
              <a:defRPr/>
            </a:lvl3pPr>
            <a:lvl4pPr>
              <a:buNone/>
              <a:defRPr/>
            </a:lvl4pPr>
            <a:lvl5pPr>
              <a:buNone/>
              <a:defRPr/>
            </a:lvl5pPr>
          </a:lstStyle>
          <a:p>
            <a:pPr lvl="0"/>
            <a:r>
              <a:rPr lang="en-US" dirty="0" smtClean="0"/>
              <a:t>&lt;</a:t>
            </a:r>
            <a:r>
              <a:rPr lang="en-US" dirty="0" err="1" smtClean="0"/>
              <a:t>navn</a:t>
            </a:r>
            <a:r>
              <a:rPr lang="en-US" dirty="0" smtClean="0"/>
              <a:t>&gt;</a:t>
            </a:r>
            <a:endParaRPr lang="nb-NO" dirty="0" smtClean="0"/>
          </a:p>
        </p:txBody>
      </p:sp>
      <p:sp>
        <p:nvSpPr>
          <p:cNvPr id="10" name="Content Placeholder 24"/>
          <p:cNvSpPr>
            <a:spLocks noGrp="1"/>
          </p:cNvSpPr>
          <p:nvPr>
            <p:ph sz="quarter" idx="16" hasCustomPrompt="1"/>
          </p:nvPr>
        </p:nvSpPr>
        <p:spPr>
          <a:xfrm>
            <a:off x="2928937" y="4830464"/>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&lt;stilling&gt;</a:t>
            </a:r>
            <a:endParaRPr lang="nb-NO" dirty="0" smtClean="0"/>
          </a:p>
        </p:txBody>
      </p:sp>
      <p:sp>
        <p:nvSpPr>
          <p:cNvPr id="12" name="Content Placeholder 24"/>
          <p:cNvSpPr>
            <a:spLocks noGrp="1"/>
          </p:cNvSpPr>
          <p:nvPr>
            <p:ph sz="quarter" idx="17" hasCustomPrompt="1"/>
          </p:nvPr>
        </p:nvSpPr>
        <p:spPr>
          <a:xfrm>
            <a:off x="2928937" y="5016805"/>
            <a:ext cx="3286125" cy="180000"/>
          </a:xfrm>
        </p:spPr>
        <p:txBody>
          <a:bodyPr tIns="0" bIns="0">
            <a:noAutofit/>
          </a:bodyPr>
          <a:lstStyle>
            <a:lvl1pPr marL="0" indent="0" algn="ctr">
              <a:lnSpc>
                <a:spcPct val="100000"/>
              </a:lnSpc>
              <a:spcBef>
                <a:spcPts val="0"/>
              </a:spcBef>
              <a:spcAft>
                <a:spcPts val="0"/>
              </a:spcAft>
              <a:buNone/>
              <a:defRPr sz="1200" b="0" baseline="0"/>
            </a:lvl1pPr>
            <a:lvl2pPr>
              <a:buNone/>
              <a:defRPr/>
            </a:lvl2pPr>
            <a:lvl3pPr>
              <a:buNone/>
              <a:defRPr/>
            </a:lvl3pPr>
            <a:lvl4pPr>
              <a:buNone/>
              <a:defRPr/>
            </a:lvl4pPr>
            <a:lvl5pPr>
              <a:buNone/>
              <a:defRPr/>
            </a:lvl5pPr>
          </a:lstStyle>
          <a:p>
            <a:pPr lvl="0"/>
            <a:r>
              <a:rPr lang="en-US" dirty="0" smtClean="0"/>
              <a:t>+47 &lt;</a:t>
            </a:r>
            <a:r>
              <a:rPr lang="en-US" dirty="0" err="1" smtClean="0"/>
              <a:t>telefonnumer</a:t>
            </a:r>
            <a:r>
              <a:rPr lang="en-US" dirty="0" smtClean="0"/>
              <a:t>&gt;</a:t>
            </a:r>
            <a:endParaRPr lang="nb-NO" dirty="0" smtClean="0"/>
          </a:p>
        </p:txBody>
      </p:sp>
      <p:sp>
        <p:nvSpPr>
          <p:cNvPr id="13" name="Content Placeholder 24"/>
          <p:cNvSpPr>
            <a:spLocks noGrp="1"/>
          </p:cNvSpPr>
          <p:nvPr>
            <p:ph sz="quarter" idx="18" hasCustomPrompt="1"/>
          </p:nvPr>
        </p:nvSpPr>
        <p:spPr>
          <a:xfrm>
            <a:off x="2928937" y="5204609"/>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&lt;e-</a:t>
            </a:r>
            <a:r>
              <a:rPr lang="en-US" dirty="0" err="1" smtClean="0"/>
              <a:t>postadresse</a:t>
            </a:r>
            <a:r>
              <a:rPr lang="en-US" dirty="0" smtClean="0"/>
              <a:t>&gt;</a:t>
            </a:r>
            <a:endParaRPr lang="nb-NO" dirty="0" smtClean="0"/>
          </a:p>
        </p:txBody>
      </p:sp>
    </p:spTree>
    <p:extLst>
      <p:ext uri="{BB962C8B-B14F-4D97-AF65-F5344CB8AC3E}">
        <p14:creationId xmlns:p14="http://schemas.microsoft.com/office/powerpoint/2010/main" val="2686497036"/>
      </p:ext>
    </p:extLst>
  </p:cSld>
  <p:clrMapOvr>
    <a:masterClrMapping/>
  </p:clrMapOvr>
  <p:transition>
    <p:fade thruBlk="1"/>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nb-NO"/>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b-NO"/>
          </a:p>
        </p:txBody>
      </p:sp>
      <p:sp>
        <p:nvSpPr>
          <p:cNvPr id="4" name="Date Placeholder 3"/>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nb-NO"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5833524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nb-NO"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31884752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nb-NO"/>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nb-NO"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15453467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Date Placeholder 4"/>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nb-NO"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36284949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b-NO"/>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7" name="Date Placeholder 6"/>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nb-NO"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5459861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Date Placeholder 2"/>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nb-NO"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14920302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nb-NO"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21458615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nb-NO"/>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nb-NO"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1743730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isteside/kontakt">
    <p:spTree>
      <p:nvGrpSpPr>
        <p:cNvPr id="1" name=""/>
        <p:cNvGrpSpPr/>
        <p:nvPr/>
      </p:nvGrpSpPr>
      <p:grpSpPr>
        <a:xfrm>
          <a:off x="0" y="0"/>
          <a:ext cx="0" cy="0"/>
          <a:chOff x="0" y="0"/>
          <a:chExt cx="0" cy="0"/>
        </a:xfrm>
      </p:grpSpPr>
      <p:pic>
        <p:nvPicPr>
          <p:cNvPr id="18" name="Picture 17" descr="BEKK_kart.jpg"/>
          <p:cNvPicPr>
            <a:picLocks noChangeAspect="1"/>
          </p:cNvPicPr>
          <p:nvPr userDrawn="1"/>
        </p:nvPicPr>
        <p:blipFill>
          <a:blip r:embed="rId2"/>
          <a:srcRect b="15921"/>
          <a:stretch>
            <a:fillRect/>
          </a:stretch>
        </p:blipFill>
        <p:spPr>
          <a:xfrm>
            <a:off x="234896" y="207917"/>
            <a:ext cx="8643600" cy="2955840"/>
          </a:xfrm>
          <a:prstGeom prst="rect">
            <a:avLst/>
          </a:prstGeom>
        </p:spPr>
      </p:pic>
      <p:pic>
        <p:nvPicPr>
          <p:cNvPr id="19" name="Picture 18" descr="Bekk_pos [Converted].jpg                                       0007AA60 AndresMac                      C163723E:"/>
          <p:cNvPicPr>
            <a:picLocks noChangeAspect="1" noChangeArrowheads="1"/>
          </p:cNvPicPr>
          <p:nvPr userDrawn="1"/>
        </p:nvPicPr>
        <p:blipFill>
          <a:blip r:embed="rId3" cstate="print"/>
          <a:srcRect/>
          <a:stretch>
            <a:fillRect/>
          </a:stretch>
        </p:blipFill>
        <p:spPr bwMode="auto">
          <a:xfrm>
            <a:off x="4086657" y="4086234"/>
            <a:ext cx="972000" cy="254607"/>
          </a:xfrm>
          <a:prstGeom prst="rect">
            <a:avLst/>
          </a:prstGeom>
          <a:noFill/>
        </p:spPr>
      </p:pic>
      <p:sp>
        <p:nvSpPr>
          <p:cNvPr id="23" name="TextBox 22"/>
          <p:cNvSpPr txBox="1"/>
          <p:nvPr userDrawn="1"/>
        </p:nvSpPr>
        <p:spPr>
          <a:xfrm>
            <a:off x="2216727" y="5786883"/>
            <a:ext cx="4719782" cy="338554"/>
          </a:xfrm>
          <a:prstGeom prst="rect">
            <a:avLst/>
          </a:prstGeom>
          <a:noFill/>
        </p:spPr>
        <p:txBody>
          <a:bodyPr wrap="square" rtlCol="0">
            <a:spAutoFit/>
          </a:bodyPr>
          <a:lstStyle/>
          <a:p>
            <a:pPr algn="ctr"/>
            <a:r>
              <a:rPr lang="nb-NO" sz="800" dirty="0">
                <a:solidFill>
                  <a:srgbClr val="000000"/>
                </a:solidFill>
              </a:rPr>
              <a:t>BEKK CONSULTING AS</a:t>
            </a:r>
          </a:p>
          <a:p>
            <a:pPr algn="ctr"/>
            <a:r>
              <a:rPr lang="nb-NO" sz="800" dirty="0">
                <a:solidFill>
                  <a:srgbClr val="000000"/>
                </a:solidFill>
              </a:rPr>
              <a:t>SKUR 39, VIPPETANGEN. P.O. BOX 134 SENTRUM, 0102 OSLO, NORWAY. WWW.BEKK.NO</a:t>
            </a:r>
            <a:endParaRPr lang="en-US" sz="800" dirty="0">
              <a:solidFill>
                <a:srgbClr val="000000"/>
              </a:solidFill>
            </a:endParaRPr>
          </a:p>
        </p:txBody>
      </p:sp>
      <p:sp>
        <p:nvSpPr>
          <p:cNvPr id="7" name="Content Placeholder 24"/>
          <p:cNvSpPr>
            <a:spLocks noGrp="1"/>
          </p:cNvSpPr>
          <p:nvPr>
            <p:ph sz="quarter" idx="13" hasCustomPrompt="1"/>
          </p:nvPr>
        </p:nvSpPr>
        <p:spPr>
          <a:xfrm>
            <a:off x="2928937" y="4643417"/>
            <a:ext cx="3286125" cy="180000"/>
          </a:xfrm>
        </p:spPr>
        <p:txBody>
          <a:bodyPr tIns="0" bIns="0">
            <a:noAutofit/>
          </a:bodyPr>
          <a:lstStyle>
            <a:lvl1pPr marL="0" indent="0" algn="ctr">
              <a:lnSpc>
                <a:spcPct val="100000"/>
              </a:lnSpc>
              <a:spcBef>
                <a:spcPts val="0"/>
              </a:spcBef>
              <a:spcAft>
                <a:spcPts val="0"/>
              </a:spcAft>
              <a:buNone/>
              <a:defRPr sz="1200" b="1"/>
            </a:lvl1pPr>
            <a:lvl2pPr>
              <a:buNone/>
              <a:defRPr/>
            </a:lvl2pPr>
            <a:lvl3pPr>
              <a:buNone/>
              <a:defRPr/>
            </a:lvl3pPr>
            <a:lvl4pPr>
              <a:buNone/>
              <a:defRPr/>
            </a:lvl4pPr>
            <a:lvl5pPr>
              <a:buNone/>
              <a:defRPr/>
            </a:lvl5pPr>
          </a:lstStyle>
          <a:p>
            <a:pPr lvl="0"/>
            <a:r>
              <a:rPr lang="en-US" dirty="0" smtClean="0"/>
              <a:t>&lt;</a:t>
            </a:r>
            <a:r>
              <a:rPr lang="en-US" dirty="0" err="1" smtClean="0"/>
              <a:t>navn</a:t>
            </a:r>
            <a:r>
              <a:rPr lang="en-US" dirty="0" smtClean="0"/>
              <a:t>&gt;</a:t>
            </a:r>
            <a:endParaRPr lang="nb-NO" dirty="0" smtClean="0"/>
          </a:p>
        </p:txBody>
      </p:sp>
      <p:sp>
        <p:nvSpPr>
          <p:cNvPr id="10" name="Content Placeholder 24"/>
          <p:cNvSpPr>
            <a:spLocks noGrp="1"/>
          </p:cNvSpPr>
          <p:nvPr>
            <p:ph sz="quarter" idx="16" hasCustomPrompt="1"/>
          </p:nvPr>
        </p:nvSpPr>
        <p:spPr>
          <a:xfrm>
            <a:off x="2928937" y="4830464"/>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&lt;stilling&gt;</a:t>
            </a:r>
            <a:endParaRPr lang="nb-NO" dirty="0" smtClean="0"/>
          </a:p>
        </p:txBody>
      </p:sp>
      <p:sp>
        <p:nvSpPr>
          <p:cNvPr id="12" name="Content Placeholder 24"/>
          <p:cNvSpPr>
            <a:spLocks noGrp="1"/>
          </p:cNvSpPr>
          <p:nvPr>
            <p:ph sz="quarter" idx="17" hasCustomPrompt="1"/>
          </p:nvPr>
        </p:nvSpPr>
        <p:spPr>
          <a:xfrm>
            <a:off x="2928937" y="5016805"/>
            <a:ext cx="3286125" cy="180000"/>
          </a:xfrm>
        </p:spPr>
        <p:txBody>
          <a:bodyPr tIns="0" bIns="0">
            <a:noAutofit/>
          </a:bodyPr>
          <a:lstStyle>
            <a:lvl1pPr marL="0" indent="0" algn="ctr">
              <a:lnSpc>
                <a:spcPct val="100000"/>
              </a:lnSpc>
              <a:spcBef>
                <a:spcPts val="0"/>
              </a:spcBef>
              <a:spcAft>
                <a:spcPts val="0"/>
              </a:spcAft>
              <a:buNone/>
              <a:defRPr sz="1200" b="0" baseline="0"/>
            </a:lvl1pPr>
            <a:lvl2pPr>
              <a:buNone/>
              <a:defRPr/>
            </a:lvl2pPr>
            <a:lvl3pPr>
              <a:buNone/>
              <a:defRPr/>
            </a:lvl3pPr>
            <a:lvl4pPr>
              <a:buNone/>
              <a:defRPr/>
            </a:lvl4pPr>
            <a:lvl5pPr>
              <a:buNone/>
              <a:defRPr/>
            </a:lvl5pPr>
          </a:lstStyle>
          <a:p>
            <a:pPr lvl="0"/>
            <a:r>
              <a:rPr lang="en-US" dirty="0" smtClean="0"/>
              <a:t>+47 &lt;</a:t>
            </a:r>
            <a:r>
              <a:rPr lang="en-US" dirty="0" err="1" smtClean="0"/>
              <a:t>telefonnumer</a:t>
            </a:r>
            <a:r>
              <a:rPr lang="en-US" dirty="0" smtClean="0"/>
              <a:t>&gt;</a:t>
            </a:r>
            <a:endParaRPr lang="nb-NO" dirty="0" smtClean="0"/>
          </a:p>
        </p:txBody>
      </p:sp>
      <p:sp>
        <p:nvSpPr>
          <p:cNvPr id="13" name="Content Placeholder 24"/>
          <p:cNvSpPr>
            <a:spLocks noGrp="1"/>
          </p:cNvSpPr>
          <p:nvPr>
            <p:ph sz="quarter" idx="18" hasCustomPrompt="1"/>
          </p:nvPr>
        </p:nvSpPr>
        <p:spPr>
          <a:xfrm>
            <a:off x="2928937" y="5204609"/>
            <a:ext cx="3286125" cy="180000"/>
          </a:xfrm>
        </p:spPr>
        <p:txBody>
          <a:bodyPr tIns="0" bIns="0">
            <a:noAutofit/>
          </a:bodyPr>
          <a:lstStyle>
            <a:lvl1pPr marL="0" indent="0" algn="ctr">
              <a:lnSpc>
                <a:spcPct val="100000"/>
              </a:lnSpc>
              <a:spcBef>
                <a:spcPts val="0"/>
              </a:spcBef>
              <a:spcAft>
                <a:spcPts val="0"/>
              </a:spcAft>
              <a:buNone/>
              <a:defRPr sz="1200" b="0"/>
            </a:lvl1pPr>
            <a:lvl2pPr>
              <a:buNone/>
              <a:defRPr/>
            </a:lvl2pPr>
            <a:lvl3pPr>
              <a:buNone/>
              <a:defRPr/>
            </a:lvl3pPr>
            <a:lvl4pPr>
              <a:buNone/>
              <a:defRPr/>
            </a:lvl4pPr>
            <a:lvl5pPr>
              <a:buNone/>
              <a:defRPr/>
            </a:lvl5pPr>
          </a:lstStyle>
          <a:p>
            <a:pPr lvl="0"/>
            <a:r>
              <a:rPr lang="en-US" dirty="0" smtClean="0"/>
              <a:t>&lt;e-</a:t>
            </a:r>
            <a:r>
              <a:rPr lang="en-US" dirty="0" err="1" smtClean="0"/>
              <a:t>postadresse</a:t>
            </a:r>
            <a:r>
              <a:rPr lang="en-US" dirty="0" smtClean="0"/>
              <a:t>&gt;</a:t>
            </a:r>
            <a:endParaRPr lang="nb-NO" dirty="0" smtClean="0"/>
          </a:p>
        </p:txBody>
      </p:sp>
    </p:spTree>
    <p:extLst>
      <p:ext uri="{BB962C8B-B14F-4D97-AF65-F5344CB8AC3E}">
        <p14:creationId xmlns:p14="http://schemas.microsoft.com/office/powerpoint/2010/main" val="2996470489"/>
      </p:ext>
    </p:extLst>
  </p:cSld>
  <p:clrMapOvr>
    <a:masterClrMapping/>
  </p:clrMapOvr>
  <p:transition>
    <p:fade thruBlk="1"/>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b-NO"/>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nb-NO"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1054697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nb-NO"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26728844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nb-NO"/>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nb-NO"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12269372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41302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08825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99244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1914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92144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99991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2492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Negativ&quot;, midtstilt tekst">
    <p:bg>
      <p:bgPr>
        <a:solidFill>
          <a:srgbClr val="32261A"/>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44416" y="882615"/>
            <a:ext cx="8636118" cy="5075306"/>
          </a:xfrm>
        </p:spPr>
        <p:txBody>
          <a:bodyPr anchor="ctr" anchorCtr="0"/>
          <a:lstStyle>
            <a:lvl1pPr algn="ctr">
              <a:lnSpc>
                <a:spcPct val="100000"/>
              </a:lnSpc>
              <a:spcAft>
                <a:spcPts val="1800"/>
              </a:spcAft>
              <a:defRPr sz="3200">
                <a:solidFill>
                  <a:srgbClr val="FFFFFF"/>
                </a:solidFill>
                <a:latin typeface="+mn-lt"/>
              </a:defRPr>
            </a:lvl1pPr>
          </a:lstStyle>
          <a:p>
            <a:r>
              <a:rPr lang="en-US" dirty="0" smtClean="0"/>
              <a:t>“</a:t>
            </a:r>
            <a:r>
              <a:rPr lang="en-US" dirty="0" err="1" smtClean="0"/>
              <a:t>Negativ</a:t>
            </a:r>
            <a:r>
              <a:rPr lang="en-US" dirty="0" smtClean="0"/>
              <a:t> foil”. </a:t>
            </a:r>
            <a:r>
              <a:rPr lang="en-US" dirty="0" err="1" smtClean="0"/>
              <a:t>Brukes</a:t>
            </a:r>
            <a:r>
              <a:rPr lang="en-US" dirty="0" smtClean="0"/>
              <a:t> </a:t>
            </a:r>
            <a:r>
              <a:rPr lang="en-US" dirty="0" err="1" smtClean="0"/>
              <a:t>til</a:t>
            </a:r>
            <a:r>
              <a:rPr lang="en-US" dirty="0" smtClean="0"/>
              <a:t> </a:t>
            </a:r>
            <a:r>
              <a:rPr lang="en-US" dirty="0" err="1" smtClean="0"/>
              <a:t>foiler</a:t>
            </a:r>
            <a:r>
              <a:rPr lang="en-US" dirty="0" smtClean="0"/>
              <a:t> med </a:t>
            </a:r>
            <a:r>
              <a:rPr lang="en-US" dirty="0" err="1" smtClean="0"/>
              <a:t>enkelt</a:t>
            </a:r>
            <a:r>
              <a:rPr lang="en-US" dirty="0" smtClean="0"/>
              <a:t> </a:t>
            </a:r>
            <a:r>
              <a:rPr lang="en-US" dirty="0" err="1" smtClean="0"/>
              <a:t>budskap</a:t>
            </a:r>
            <a:r>
              <a:rPr lang="en-US" dirty="0" smtClean="0"/>
              <a:t>/</a:t>
            </a:r>
            <a:r>
              <a:rPr lang="en-US" dirty="0" err="1" smtClean="0"/>
              <a:t>pønsj</a:t>
            </a:r>
            <a:r>
              <a:rPr lang="en-US" dirty="0" smtClean="0"/>
              <a:t>. (</a:t>
            </a:r>
            <a:r>
              <a:rPr lang="en-US" dirty="0" err="1" smtClean="0"/>
              <a:t>Bør</a:t>
            </a:r>
            <a:r>
              <a:rPr lang="en-US" dirty="0" smtClean="0"/>
              <a:t> </a:t>
            </a:r>
            <a:r>
              <a:rPr lang="en-US" dirty="0" err="1" smtClean="0"/>
              <a:t>av</a:t>
            </a:r>
            <a:r>
              <a:rPr lang="en-US" dirty="0" smtClean="0"/>
              <a:t> </a:t>
            </a:r>
            <a:r>
              <a:rPr lang="en-US" dirty="0" err="1" smtClean="0"/>
              <a:t>miljømessige</a:t>
            </a:r>
            <a:r>
              <a:rPr lang="en-US" dirty="0" smtClean="0"/>
              <a:t> </a:t>
            </a:r>
            <a:r>
              <a:rPr lang="en-US" dirty="0" err="1" smtClean="0"/>
              <a:t>hensyn</a:t>
            </a:r>
            <a:r>
              <a:rPr lang="en-US" dirty="0" smtClean="0"/>
              <a:t>/</a:t>
            </a:r>
            <a:r>
              <a:rPr lang="en-US" dirty="0" err="1" smtClean="0"/>
              <a:t>blekkforbruk</a:t>
            </a:r>
            <a:r>
              <a:rPr lang="en-US" dirty="0" smtClean="0"/>
              <a:t> IKKE </a:t>
            </a:r>
            <a:r>
              <a:rPr lang="en-US" dirty="0" err="1" smtClean="0"/>
              <a:t>brukes</a:t>
            </a:r>
            <a:r>
              <a:rPr lang="en-US" dirty="0" smtClean="0"/>
              <a:t> </a:t>
            </a:r>
            <a:r>
              <a:rPr lang="en-US" dirty="0" err="1" smtClean="0"/>
              <a:t>til</a:t>
            </a:r>
            <a:r>
              <a:rPr lang="en-US" dirty="0" smtClean="0"/>
              <a:t> </a:t>
            </a:r>
            <a:r>
              <a:rPr lang="en-US" dirty="0" err="1" smtClean="0"/>
              <a:t>foiler</a:t>
            </a:r>
            <a:r>
              <a:rPr lang="en-US" dirty="0" smtClean="0"/>
              <a:t> </a:t>
            </a:r>
            <a:r>
              <a:rPr lang="en-US" dirty="0" err="1" smtClean="0"/>
              <a:t>som</a:t>
            </a:r>
            <a:r>
              <a:rPr lang="en-US" dirty="0" smtClean="0"/>
              <a:t> </a:t>
            </a:r>
            <a:r>
              <a:rPr lang="en-US" dirty="0" err="1" smtClean="0"/>
              <a:t>skal</a:t>
            </a:r>
            <a:r>
              <a:rPr lang="en-US" dirty="0" smtClean="0"/>
              <a:t> </a:t>
            </a:r>
            <a:r>
              <a:rPr lang="en-US" dirty="0" err="1" smtClean="0"/>
              <a:t>skrives</a:t>
            </a:r>
            <a:r>
              <a:rPr lang="en-US" dirty="0" smtClean="0"/>
              <a:t> </a:t>
            </a:r>
            <a:r>
              <a:rPr lang="en-US" dirty="0" err="1" smtClean="0"/>
              <a:t>ut</a:t>
            </a:r>
            <a:r>
              <a:rPr lang="en-US" dirty="0" smtClean="0"/>
              <a:t>.)</a:t>
            </a:r>
            <a:endParaRPr lang="en-US" dirty="0"/>
          </a:p>
        </p:txBody>
      </p:sp>
    </p:spTree>
    <p:extLst>
      <p:ext uri="{BB962C8B-B14F-4D97-AF65-F5344CB8AC3E}">
        <p14:creationId xmlns:p14="http://schemas.microsoft.com/office/powerpoint/2010/main" val="3737272774"/>
      </p:ext>
    </p:extLst>
  </p:cSld>
  <p:clrMapOvr>
    <a:masterClrMapping/>
  </p:clrMapOvr>
  <p:transition>
    <p:fade thruBlk="1"/>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67765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6399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17123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03147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nb-NO"/>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b-NO"/>
          </a:p>
        </p:txBody>
      </p:sp>
      <p:sp>
        <p:nvSpPr>
          <p:cNvPr id="4" name="Date Placeholder 3"/>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nb-NO"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7558304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nb-NO"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3926411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nb-NO"/>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nb-NO"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33968529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Date Placeholder 4"/>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nb-NO"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20072614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b-NO"/>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7" name="Date Placeholder 6"/>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nb-NO"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28921417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Date Placeholder 2"/>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nb-NO"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2890793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quot;Negativ&quot;, punktliste">
    <p:bg>
      <p:bgPr>
        <a:solidFill>
          <a:srgbClr val="32261A"/>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46004" y="590643"/>
            <a:ext cx="8634530" cy="5988050"/>
          </a:xfrm>
        </p:spPr>
        <p:txBody>
          <a:bodyPr/>
          <a:lstStyle>
            <a:lvl1pPr marL="358775" indent="-358775">
              <a:lnSpc>
                <a:spcPct val="100000"/>
              </a:lnSpc>
              <a:spcAft>
                <a:spcPts val="1800"/>
              </a:spcAft>
              <a:buClr>
                <a:srgbClr val="FFFFFF"/>
              </a:buClr>
              <a:buFont typeface="Wingdings" pitchFamily="2" charset="2"/>
              <a:buChar char="§"/>
              <a:defRPr sz="3200">
                <a:solidFill>
                  <a:srgbClr val="FFFFFF"/>
                </a:solidFill>
              </a:defRPr>
            </a:lvl1pPr>
            <a:lvl2pPr marL="896938" indent="-358775">
              <a:lnSpc>
                <a:spcPct val="100000"/>
              </a:lnSpc>
              <a:spcAft>
                <a:spcPts val="1800"/>
              </a:spcAft>
              <a:buClr>
                <a:srgbClr val="FFFFFF"/>
              </a:buClr>
              <a:buFont typeface="Aharoni" pitchFamily="2" charset="-79"/>
              <a:buChar char="–"/>
              <a:defRPr sz="2800">
                <a:solidFill>
                  <a:srgbClr val="FFFFFF"/>
                </a:solidFill>
              </a:defRPr>
            </a:lvl2pPr>
            <a:lvl3pPr>
              <a:buClr>
                <a:srgbClr val="F8F8F8"/>
              </a:buClr>
              <a:buFont typeface="Wingdings" pitchFamily="2" charset="2"/>
              <a:buChar char="§"/>
              <a:defRPr sz="2400">
                <a:solidFill>
                  <a:srgbClr val="F8F8F8"/>
                </a:solidFill>
              </a:defRPr>
            </a:lvl3pPr>
            <a:lvl4pPr>
              <a:buClr>
                <a:srgbClr val="F8F8F8"/>
              </a:buClr>
              <a:buFont typeface="Wingdings" pitchFamily="2" charset="2"/>
              <a:buChar char="§"/>
              <a:defRPr sz="2000">
                <a:solidFill>
                  <a:srgbClr val="F8F8F8"/>
                </a:solidFill>
              </a:defRPr>
            </a:lvl4pPr>
            <a:lvl5pPr>
              <a:buClr>
                <a:srgbClr val="F8F8F8"/>
              </a:buClr>
              <a:buFont typeface="Wingdings" pitchFamily="2" charset="2"/>
              <a:buChar char="§"/>
              <a:defRPr sz="2000">
                <a:solidFill>
                  <a:srgbClr val="F8F8F8"/>
                </a:solidFill>
              </a:defRPr>
            </a:lvl5pPr>
          </a:lstStyle>
          <a:p>
            <a:pPr lvl="0"/>
            <a:r>
              <a:rPr lang="nb-NO" dirty="0" smtClean="0"/>
              <a:t>“Negativ foil”. Brukes til foiler med enkelt </a:t>
            </a:r>
            <a:r>
              <a:rPr lang="nb-NO" dirty="0" err="1" smtClean="0"/>
              <a:t>budskap/pønsj</a:t>
            </a:r>
            <a:r>
              <a:rPr lang="nb-NO" dirty="0" smtClean="0"/>
              <a:t>. (Bør av miljømessige hensyn/blekkforbruk IKKE brukes til foiler som skal skrives ut.)</a:t>
            </a:r>
            <a:endParaRPr lang="en-US" dirty="0" smtClean="0"/>
          </a:p>
          <a:p>
            <a:pPr lvl="1"/>
            <a:r>
              <a:rPr lang="en-US" dirty="0" smtClean="0"/>
              <a:t>Second level</a:t>
            </a:r>
          </a:p>
        </p:txBody>
      </p:sp>
    </p:spTree>
    <p:extLst>
      <p:ext uri="{BB962C8B-B14F-4D97-AF65-F5344CB8AC3E}">
        <p14:creationId xmlns:p14="http://schemas.microsoft.com/office/powerpoint/2010/main" val="1640825447"/>
      </p:ext>
    </p:extLst>
  </p:cSld>
  <p:clrMapOvr>
    <a:masterClrMapping/>
  </p:clrMapOvr>
  <p:transition>
    <p:fade thruBlk="1"/>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nb-NO"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27300155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nb-NO"/>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nb-NO"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42201869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b-NO"/>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nb-NO"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18222362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nb-NO"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19861502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nb-NO"/>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1F9C94EB-7B72-4209-AEC5-D99EAED91678}" type="datetimeFigureOut">
              <a:rPr lang="nb-NO">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nb-NO"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DB237A3-4E2D-40A6-97C2-329FC88A5646}" type="slidenum">
              <a:rPr lang="nb-NO">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21477900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00239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22271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16998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89124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7313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 kolonn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&lt;</a:t>
            </a:r>
            <a:r>
              <a:rPr lang="en-US" dirty="0" err="1" smtClean="0"/>
              <a:t>Tittel</a:t>
            </a:r>
            <a:r>
              <a:rPr lang="en-US" dirty="0" smtClean="0"/>
              <a:t>&gt;</a:t>
            </a:r>
            <a:endParaRPr lang="en-US" dirty="0"/>
          </a:p>
        </p:txBody>
      </p:sp>
      <p:sp>
        <p:nvSpPr>
          <p:cNvPr id="6" name="Content Placeholder 2"/>
          <p:cNvSpPr>
            <a:spLocks noGrp="1"/>
          </p:cNvSpPr>
          <p:nvPr>
            <p:ph sz="half" idx="1" hasCustomPrompt="1"/>
          </p:nvPr>
        </p:nvSpPr>
        <p:spPr>
          <a:xfrm>
            <a:off x="258825" y="1274733"/>
            <a:ext cx="4208400" cy="48780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nb-NO" noProof="0" dirty="0" smtClean="0"/>
              <a:t>Gode presentasjoner har bilder/illustrasjoner, begrenset med tekst og mye luft…</a:t>
            </a:r>
            <a:endParaRPr lang="en-US" dirty="0" smtClean="0"/>
          </a:p>
          <a:p>
            <a:pPr lvl="1"/>
            <a:r>
              <a:rPr lang="en-US" dirty="0" err="1" smtClean="0"/>
              <a:t>Nivå</a:t>
            </a:r>
            <a:r>
              <a:rPr lang="en-US" dirty="0" smtClean="0"/>
              <a:t> 2</a:t>
            </a:r>
          </a:p>
          <a:p>
            <a:pPr lvl="2"/>
            <a:r>
              <a:rPr lang="en-US" dirty="0" err="1" smtClean="0"/>
              <a:t>Nivå</a:t>
            </a:r>
            <a:r>
              <a:rPr lang="en-US" dirty="0" smtClean="0"/>
              <a:t> 3</a:t>
            </a:r>
          </a:p>
          <a:p>
            <a:pPr lvl="3"/>
            <a:r>
              <a:rPr lang="en-US" dirty="0" err="1" smtClean="0"/>
              <a:t>Nivå</a:t>
            </a:r>
            <a:r>
              <a:rPr lang="en-US" dirty="0" smtClean="0"/>
              <a:t> 4</a:t>
            </a:r>
          </a:p>
          <a:p>
            <a:pPr lvl="4"/>
            <a:r>
              <a:rPr lang="nb-NO" dirty="0" smtClean="0"/>
              <a:t>Nivå 5</a:t>
            </a:r>
            <a:endParaRPr lang="nb-NO" noProof="0" dirty="0"/>
          </a:p>
        </p:txBody>
      </p:sp>
      <p:sp>
        <p:nvSpPr>
          <p:cNvPr id="7" name="Content Placeholder 3"/>
          <p:cNvSpPr>
            <a:spLocks noGrp="1"/>
          </p:cNvSpPr>
          <p:nvPr>
            <p:ph sz="half" idx="2" hasCustomPrompt="1"/>
          </p:nvPr>
        </p:nvSpPr>
        <p:spPr>
          <a:xfrm>
            <a:off x="4678734" y="1274732"/>
            <a:ext cx="4208400" cy="48780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nb-NO" noProof="0" dirty="0" smtClean="0"/>
              <a:t>Gode presentasjoner har bilder/illustrasjoner, begrenset med tekst og mye luft…</a:t>
            </a:r>
            <a:endParaRPr lang="en-US" dirty="0" smtClean="0"/>
          </a:p>
          <a:p>
            <a:pPr lvl="1"/>
            <a:r>
              <a:rPr lang="en-US" dirty="0" err="1" smtClean="0"/>
              <a:t>Nivå</a:t>
            </a:r>
            <a:r>
              <a:rPr lang="en-US" dirty="0" smtClean="0"/>
              <a:t> 2</a:t>
            </a:r>
          </a:p>
          <a:p>
            <a:pPr lvl="2"/>
            <a:r>
              <a:rPr lang="en-US" dirty="0" err="1" smtClean="0"/>
              <a:t>Nivå</a:t>
            </a:r>
            <a:r>
              <a:rPr lang="en-US" dirty="0" smtClean="0"/>
              <a:t> 3</a:t>
            </a:r>
          </a:p>
          <a:p>
            <a:pPr lvl="3"/>
            <a:r>
              <a:rPr lang="en-US" dirty="0" err="1" smtClean="0"/>
              <a:t>Nivå</a:t>
            </a:r>
            <a:r>
              <a:rPr lang="en-US" dirty="0" smtClean="0"/>
              <a:t> 4</a:t>
            </a:r>
          </a:p>
          <a:p>
            <a:pPr lvl="4"/>
            <a:r>
              <a:rPr lang="nb-NO" dirty="0" smtClean="0"/>
              <a:t>Nivå 5</a:t>
            </a:r>
            <a:endParaRPr lang="en-US" dirty="0"/>
          </a:p>
        </p:txBody>
      </p:sp>
      <p:sp>
        <p:nvSpPr>
          <p:cNvPr id="11" name="Footer Placeholder 4"/>
          <p:cNvSpPr>
            <a:spLocks noGrp="1"/>
          </p:cNvSpPr>
          <p:nvPr>
            <p:ph type="ftr" sz="quarter" idx="3"/>
          </p:nvPr>
        </p:nvSpPr>
        <p:spPr>
          <a:xfrm>
            <a:off x="249860" y="6492875"/>
            <a:ext cx="4322140" cy="365125"/>
          </a:xfrm>
          <a:prstGeom prst="rect">
            <a:avLst/>
          </a:prstGeom>
        </p:spPr>
        <p:txBody>
          <a:bodyPr vert="horz" lIns="91440" tIns="45720" rIns="91440" bIns="45720" rtlCol="0" anchor="ctr"/>
          <a:lstStyle>
            <a:lvl1pPr algn="l">
              <a:defRPr sz="800">
                <a:solidFill>
                  <a:schemeClr val="accent1"/>
                </a:solidFill>
                <a:latin typeface="+mn-lt"/>
              </a:defRPr>
            </a:lvl1pPr>
          </a:lstStyle>
          <a:p>
            <a:r>
              <a:rPr lang="nb-NO" smtClean="0">
                <a:solidFill>
                  <a:srgbClr val="857362"/>
                </a:solidFill>
              </a:rPr>
              <a:t>Bunntekst -- Endres i toppmenyen: ”Insert” -&gt; ”Header &amp; Footer” (Velg ”Apply to all”)</a:t>
            </a:r>
            <a:endParaRPr lang="en-US" dirty="0">
              <a:solidFill>
                <a:srgbClr val="857362"/>
              </a:solidFill>
            </a:endParaRPr>
          </a:p>
        </p:txBody>
      </p:sp>
      <p:sp>
        <p:nvSpPr>
          <p:cNvPr id="12" name="Slide Number Placeholder 5"/>
          <p:cNvSpPr>
            <a:spLocks noGrp="1"/>
          </p:cNvSpPr>
          <p:nvPr>
            <p:ph type="sldNum" sz="quarter" idx="4"/>
          </p:nvPr>
        </p:nvSpPr>
        <p:spPr>
          <a:xfrm>
            <a:off x="6742035" y="6492899"/>
            <a:ext cx="2133600" cy="365125"/>
          </a:xfrm>
          <a:prstGeom prst="rect">
            <a:avLst/>
          </a:prstGeom>
        </p:spPr>
        <p:txBody>
          <a:bodyPr vert="horz" lIns="91440" tIns="45720" rIns="91440" bIns="45720" rtlCol="0" anchor="ctr"/>
          <a:lstStyle>
            <a:lvl1pPr algn="r">
              <a:defRPr sz="800">
                <a:solidFill>
                  <a:schemeClr val="accent1"/>
                </a:solidFill>
                <a:latin typeface="+mn-lt"/>
              </a:defRPr>
            </a:lvl1pPr>
          </a:lstStyle>
          <a:p>
            <a:r>
              <a:rPr lang="en-US" dirty="0" smtClean="0">
                <a:solidFill>
                  <a:srgbClr val="857362"/>
                </a:solidFill>
              </a:rPr>
              <a:t>Side </a:t>
            </a:r>
            <a:fld id="{0C342036-F52B-48FD-A090-765F7E4C8878}" type="slidenum">
              <a:rPr lang="en-US" smtClean="0">
                <a:solidFill>
                  <a:srgbClr val="857362"/>
                </a:solidFill>
              </a:rPr>
              <a:pPr/>
              <a:t>‹#›</a:t>
            </a:fld>
            <a:endParaRPr lang="en-US" dirty="0">
              <a:solidFill>
                <a:srgbClr val="857362"/>
              </a:solidFill>
            </a:endParaRPr>
          </a:p>
        </p:txBody>
      </p:sp>
      <p:sp>
        <p:nvSpPr>
          <p:cNvPr id="13" name="Text Placeholder 7"/>
          <p:cNvSpPr>
            <a:spLocks noGrp="1"/>
          </p:cNvSpPr>
          <p:nvPr>
            <p:ph type="body" sz="quarter" idx="13" hasCustomPrompt="1"/>
          </p:nvPr>
        </p:nvSpPr>
        <p:spPr>
          <a:xfrm>
            <a:off x="249890" y="6224049"/>
            <a:ext cx="8640000" cy="214312"/>
          </a:xfrm>
        </p:spPr>
        <p:txBody>
          <a:bodyPr>
            <a:noAutofit/>
          </a:bodyPr>
          <a:lstStyle>
            <a:lvl1pPr marL="0" indent="0">
              <a:lnSpc>
                <a:spcPct val="100000"/>
              </a:lnSpc>
              <a:spcBef>
                <a:spcPts val="0"/>
              </a:spcBef>
              <a:buNone/>
              <a:defRPr sz="800"/>
            </a:lvl1pPr>
            <a:lvl2pPr>
              <a:buNone/>
              <a:defRPr sz="1000"/>
            </a:lvl2pPr>
            <a:lvl3pPr>
              <a:buNone/>
              <a:defRPr sz="1000"/>
            </a:lvl3pPr>
            <a:lvl4pPr>
              <a:buNone/>
              <a:defRPr sz="1000"/>
            </a:lvl4pPr>
            <a:lvl5pPr>
              <a:buNone/>
              <a:defRPr sz="1000"/>
            </a:lvl5pPr>
          </a:lstStyle>
          <a:p>
            <a:pPr lvl="0"/>
            <a:r>
              <a:rPr lang="en-US" dirty="0" smtClean="0"/>
              <a:t>&lt;</a:t>
            </a:r>
            <a:r>
              <a:rPr lang="en-US" dirty="0" err="1" smtClean="0"/>
              <a:t>Fotnote</a:t>
            </a:r>
            <a:r>
              <a:rPr lang="en-US" dirty="0" smtClean="0"/>
              <a:t>&gt;</a:t>
            </a:r>
            <a:endParaRPr lang="en-US" dirty="0"/>
          </a:p>
        </p:txBody>
      </p:sp>
    </p:spTree>
    <p:extLst>
      <p:ext uri="{BB962C8B-B14F-4D97-AF65-F5344CB8AC3E}">
        <p14:creationId xmlns:p14="http://schemas.microsoft.com/office/powerpoint/2010/main" val="1181101185"/>
      </p:ext>
    </p:extLst>
  </p:cSld>
  <p:clrMapOvr>
    <a:masterClrMapping/>
  </p:clrMapOvr>
  <p:transition>
    <p:fade thruBlk="1"/>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10722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21627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40530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94500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50389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8729A3F5-02BA-564C-8FC4-3594AE32C2B0}"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9D8FE1-300C-BB4A-B906-03B1464247D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15546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03631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2095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67608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5838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1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6.pn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5.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3.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theme" Target="../theme/theme14.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image" Target="../media/image6.png"/><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image" Target="../media/image5.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theme" Target="../theme/theme1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image" Target="../media/image6.png"/><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image" Target="../media/image5.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theme" Target="../theme/theme16.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image" Target="../media/image6.png"/><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image" Target="../media/image5.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theme" Target="../theme/theme17.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image" Target="../media/image6.png"/><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image" Target="../media/image5.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theme" Target="../theme/theme18.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image" Target="../media/image6.png"/><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image" Target="../media/image5.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theme" Target="../theme/theme21.xml"/><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2" Type="http://schemas.openxmlformats.org/officeDocument/2006/relationships/slideLayout" Target="../slideLayouts/slideLayout243.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0" Type="http://schemas.openxmlformats.org/officeDocument/2006/relationships/slideLayout" Target="../slideLayouts/slideLayout251.xml"/><Relationship Id="rId4" Type="http://schemas.openxmlformats.org/officeDocument/2006/relationships/slideLayout" Target="../slideLayouts/slideLayout245.xml"/><Relationship Id="rId9" Type="http://schemas.openxmlformats.org/officeDocument/2006/relationships/slideLayout" Target="../slideLayouts/slideLayout2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6.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7.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8.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9859" y="169747"/>
            <a:ext cx="8640000" cy="720000"/>
          </a:xfrm>
          <a:prstGeom prst="rect">
            <a:avLst/>
          </a:prstGeom>
        </p:spPr>
        <p:txBody>
          <a:bodyPr vert="horz" lIns="91440" tIns="45720" rIns="91440" bIns="45720" rtlCol="0" anchor="ctr">
            <a:noAutofit/>
          </a:bodyPr>
          <a:lstStyle/>
          <a:p>
            <a:r>
              <a:rPr lang="en-US" dirty="0" smtClean="0"/>
              <a:t>&lt;</a:t>
            </a:r>
            <a:r>
              <a:rPr lang="en-US" dirty="0" err="1" smtClean="0"/>
              <a:t>Tittel</a:t>
            </a:r>
            <a:r>
              <a:rPr lang="en-US" dirty="0" smtClean="0"/>
              <a:t> master&gt;</a:t>
            </a:r>
            <a:endParaRPr lang="en-US" dirty="0"/>
          </a:p>
        </p:txBody>
      </p:sp>
      <p:sp>
        <p:nvSpPr>
          <p:cNvPr id="3" name="Text Placeholder 2"/>
          <p:cNvSpPr>
            <a:spLocks noGrp="1"/>
          </p:cNvSpPr>
          <p:nvPr>
            <p:ph type="body" idx="1"/>
          </p:nvPr>
        </p:nvSpPr>
        <p:spPr>
          <a:xfrm>
            <a:off x="249859" y="1274734"/>
            <a:ext cx="8640000" cy="4868910"/>
          </a:xfrm>
          <a:prstGeom prst="rect">
            <a:avLst/>
          </a:prstGeom>
        </p:spPr>
        <p:txBody>
          <a:bodyPr vert="horz" lIns="91440" tIns="45720" rIns="91440" bIns="45720" rtlCol="0">
            <a:noAutofit/>
          </a:bodyPr>
          <a:lstStyle/>
          <a:p>
            <a:pPr lvl="0"/>
            <a:r>
              <a:rPr lang="nb-NO" noProof="0" dirty="0" smtClean="0"/>
              <a:t>Gode presentasjoner har bilder/illustrasjoner, begrenset med tekst og mye luft…</a:t>
            </a:r>
            <a:endParaRPr lang="en-US" dirty="0" smtClean="0"/>
          </a:p>
          <a:p>
            <a:pPr lvl="1"/>
            <a:r>
              <a:rPr lang="en-US" dirty="0" err="1" smtClean="0"/>
              <a:t>Nivå</a:t>
            </a:r>
            <a:r>
              <a:rPr lang="en-US" dirty="0" smtClean="0"/>
              <a:t> 2</a:t>
            </a:r>
          </a:p>
          <a:p>
            <a:pPr lvl="2"/>
            <a:r>
              <a:rPr lang="en-US" dirty="0" err="1" smtClean="0"/>
              <a:t>Nivå</a:t>
            </a:r>
            <a:r>
              <a:rPr lang="en-US" dirty="0" smtClean="0"/>
              <a:t> 3</a:t>
            </a:r>
          </a:p>
          <a:p>
            <a:pPr lvl="3"/>
            <a:r>
              <a:rPr lang="en-US" dirty="0" err="1" smtClean="0"/>
              <a:t>Nivå</a:t>
            </a:r>
            <a:r>
              <a:rPr lang="en-US" dirty="0" smtClean="0"/>
              <a:t> 4</a:t>
            </a:r>
          </a:p>
          <a:p>
            <a:pPr lvl="4"/>
            <a:r>
              <a:rPr lang="nb-NO" dirty="0" smtClean="0"/>
              <a:t>Nivå 5</a:t>
            </a:r>
            <a:endParaRPr lang="en-US" dirty="0" smtClean="0"/>
          </a:p>
        </p:txBody>
      </p:sp>
      <p:sp>
        <p:nvSpPr>
          <p:cNvPr id="5" name="Footer Placeholder 4"/>
          <p:cNvSpPr>
            <a:spLocks noGrp="1"/>
          </p:cNvSpPr>
          <p:nvPr>
            <p:ph type="ftr" sz="quarter" idx="3"/>
          </p:nvPr>
        </p:nvSpPr>
        <p:spPr>
          <a:xfrm>
            <a:off x="249860" y="6492875"/>
            <a:ext cx="4322140" cy="365125"/>
          </a:xfrm>
          <a:prstGeom prst="rect">
            <a:avLst/>
          </a:prstGeom>
        </p:spPr>
        <p:txBody>
          <a:bodyPr vert="horz" lIns="91440" tIns="45720" rIns="91440" bIns="45720" rtlCol="0" anchor="ctr"/>
          <a:lstStyle>
            <a:lvl1pPr algn="l">
              <a:defRPr sz="800">
                <a:solidFill>
                  <a:schemeClr val="accent1"/>
                </a:solidFill>
                <a:latin typeface="+mn-lt"/>
              </a:defRPr>
            </a:lvl1pPr>
          </a:lstStyle>
          <a:p>
            <a:r>
              <a:rPr lang="nb-NO" dirty="0" smtClean="0">
                <a:solidFill>
                  <a:srgbClr val="857362"/>
                </a:solidFill>
              </a:rPr>
              <a:t>Bunntekst -- Endres i toppmenyen: ”</a:t>
            </a:r>
            <a:r>
              <a:rPr lang="nb-NO" dirty="0" err="1" smtClean="0">
                <a:solidFill>
                  <a:srgbClr val="857362"/>
                </a:solidFill>
              </a:rPr>
              <a:t>Insert</a:t>
            </a:r>
            <a:r>
              <a:rPr lang="nb-NO" dirty="0" smtClean="0">
                <a:solidFill>
                  <a:srgbClr val="857362"/>
                </a:solidFill>
              </a:rPr>
              <a:t>” -&gt; ”Header &amp; </a:t>
            </a:r>
            <a:r>
              <a:rPr lang="nb-NO" dirty="0" err="1" smtClean="0">
                <a:solidFill>
                  <a:srgbClr val="857362"/>
                </a:solidFill>
              </a:rPr>
              <a:t>Footer</a:t>
            </a:r>
            <a:r>
              <a:rPr lang="nb-NO" dirty="0" smtClean="0">
                <a:solidFill>
                  <a:srgbClr val="857362"/>
                </a:solidFill>
              </a:rPr>
              <a:t>” (Velg ”</a:t>
            </a:r>
            <a:r>
              <a:rPr lang="nb-NO" dirty="0" err="1" smtClean="0">
                <a:solidFill>
                  <a:srgbClr val="857362"/>
                </a:solidFill>
              </a:rPr>
              <a:t>Apply</a:t>
            </a:r>
            <a:r>
              <a:rPr lang="nb-NO" dirty="0" smtClean="0">
                <a:solidFill>
                  <a:srgbClr val="857362"/>
                </a:solidFill>
              </a:rPr>
              <a:t> to all”)</a:t>
            </a:r>
            <a:endParaRPr lang="en-US" dirty="0">
              <a:solidFill>
                <a:srgbClr val="857362"/>
              </a:solidFill>
            </a:endParaRPr>
          </a:p>
        </p:txBody>
      </p:sp>
      <p:sp>
        <p:nvSpPr>
          <p:cNvPr id="6" name="Slide Number Placeholder 5"/>
          <p:cNvSpPr>
            <a:spLocks noGrp="1"/>
          </p:cNvSpPr>
          <p:nvPr>
            <p:ph type="sldNum" sz="quarter" idx="4"/>
          </p:nvPr>
        </p:nvSpPr>
        <p:spPr>
          <a:xfrm>
            <a:off x="6742035" y="6492899"/>
            <a:ext cx="2133600" cy="365125"/>
          </a:xfrm>
          <a:prstGeom prst="rect">
            <a:avLst/>
          </a:prstGeom>
        </p:spPr>
        <p:txBody>
          <a:bodyPr vert="horz" lIns="91440" tIns="45720" rIns="91440" bIns="45720" rtlCol="0" anchor="ctr"/>
          <a:lstStyle>
            <a:lvl1pPr algn="r">
              <a:defRPr sz="800">
                <a:solidFill>
                  <a:schemeClr val="accent1"/>
                </a:solidFill>
                <a:latin typeface="+mn-lt"/>
              </a:defRPr>
            </a:lvl1pPr>
          </a:lstStyle>
          <a:p>
            <a:r>
              <a:rPr lang="en-US" dirty="0" smtClean="0">
                <a:solidFill>
                  <a:srgbClr val="857362"/>
                </a:solidFill>
              </a:rPr>
              <a:t>Side </a:t>
            </a:r>
            <a:fld id="{0C342036-F52B-48FD-A090-765F7E4C8878}" type="slidenum">
              <a:rPr lang="en-US" smtClean="0">
                <a:solidFill>
                  <a:srgbClr val="857362"/>
                </a:solidFill>
              </a:rPr>
              <a:pPr/>
              <a:t>‹#›</a:t>
            </a:fld>
            <a:endParaRPr lang="en-US" dirty="0">
              <a:solidFill>
                <a:srgbClr val="857362"/>
              </a:solidFill>
            </a:endParaRPr>
          </a:p>
        </p:txBody>
      </p:sp>
      <p:sp>
        <p:nvSpPr>
          <p:cNvPr id="11" name="Rectangle 92"/>
          <p:cNvSpPr>
            <a:spLocks noChangeArrowheads="1"/>
          </p:cNvSpPr>
          <p:nvPr/>
        </p:nvSpPr>
        <p:spPr bwMode="auto">
          <a:xfrm>
            <a:off x="250825" y="930240"/>
            <a:ext cx="8642350" cy="36000"/>
          </a:xfrm>
          <a:prstGeom prst="rect">
            <a:avLst/>
          </a:prstGeom>
          <a:solidFill>
            <a:srgbClr val="857362"/>
          </a:solidFill>
          <a:ln w="9525">
            <a:noFill/>
            <a:miter lim="800000"/>
            <a:headEnd/>
            <a:tailEnd/>
          </a:ln>
          <a:effectLst/>
        </p:spPr>
        <p:txBody>
          <a:bodyPr wrap="none" lIns="90000" tIns="46800" rIns="90000" bIns="46800" anchor="ctr"/>
          <a:lstStyle/>
          <a:p>
            <a:endParaRPr lang="nb-NO" sz="1600" dirty="0">
              <a:solidFill>
                <a:srgbClr val="FFFFFF"/>
              </a:solidFill>
            </a:endParaRPr>
          </a:p>
        </p:txBody>
      </p:sp>
      <p:sp>
        <p:nvSpPr>
          <p:cNvPr id="13" name="TextBox 12"/>
          <p:cNvSpPr txBox="1"/>
          <p:nvPr/>
        </p:nvSpPr>
        <p:spPr>
          <a:xfrm>
            <a:off x="226953" y="6240501"/>
            <a:ext cx="8653581" cy="369332"/>
          </a:xfrm>
          <a:prstGeom prst="rect">
            <a:avLst/>
          </a:prstGeom>
          <a:noFill/>
        </p:spPr>
        <p:txBody>
          <a:bodyPr wrap="square" rtlCol="0">
            <a:spAutoFit/>
          </a:bodyPr>
          <a:lstStyle/>
          <a:p>
            <a:endParaRPr lang="en-US" dirty="0">
              <a:solidFill>
                <a:srgbClr val="000000"/>
              </a:solidFill>
            </a:endParaRPr>
          </a:p>
        </p:txBody>
      </p:sp>
    </p:spTree>
    <p:extLst>
      <p:ext uri="{BB962C8B-B14F-4D97-AF65-F5344CB8AC3E}">
        <p14:creationId xmlns:p14="http://schemas.microsoft.com/office/powerpoint/2010/main" val="4007778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thruBlk="1"/>
  </p:transition>
  <p:timing>
    <p:tnLst>
      <p:par>
        <p:cTn id="1" dur="indefinite" restart="never" nodeType="tmRoot"/>
      </p:par>
    </p:tnLst>
  </p:timing>
  <p:hf hdr="0" dt="0"/>
  <p:txStyles>
    <p:titleStyle>
      <a:lvl1pPr algn="l" defTabSz="914400" rtl="0" eaLnBrk="1" latinLnBrk="0" hangingPunct="1">
        <a:lnSpc>
          <a:spcPts val="3000"/>
        </a:lnSpc>
        <a:spcBef>
          <a:spcPct val="0"/>
        </a:spcBef>
        <a:buNone/>
        <a:defRPr sz="2600" kern="1200">
          <a:solidFill>
            <a:srgbClr val="857362"/>
          </a:solidFill>
          <a:latin typeface="+mj-lt"/>
          <a:ea typeface="+mj-ea"/>
          <a:cs typeface="+mj-cs"/>
        </a:defRPr>
      </a:lvl1pPr>
    </p:titleStyle>
    <p:bodyStyle>
      <a:lvl1pPr marL="273600" indent="-273600" algn="l" defTabSz="914400" rtl="0" eaLnBrk="1" latinLnBrk="0" hangingPunct="1">
        <a:lnSpc>
          <a:spcPct val="100000"/>
        </a:lnSpc>
        <a:spcBef>
          <a:spcPts val="0"/>
        </a:spcBef>
        <a:spcAft>
          <a:spcPts val="1200"/>
        </a:spcAft>
        <a:buClr>
          <a:schemeClr val="accent5"/>
        </a:buClr>
        <a:buFont typeface="Wingdings" pitchFamily="2" charset="2"/>
        <a:buChar char="§"/>
        <a:defRPr sz="2000" kern="1200">
          <a:solidFill>
            <a:schemeClr val="tx1"/>
          </a:solidFill>
          <a:latin typeface="+mn-lt"/>
          <a:ea typeface="+mn-ea"/>
          <a:cs typeface="+mn-cs"/>
        </a:defRPr>
      </a:lvl1pPr>
      <a:lvl2pPr marL="810000" indent="-273600" algn="l" defTabSz="914400" rtl="0" eaLnBrk="1" latinLnBrk="0" hangingPunct="1">
        <a:lnSpc>
          <a:spcPct val="100000"/>
        </a:lnSpc>
        <a:spcBef>
          <a:spcPts val="0"/>
        </a:spcBef>
        <a:spcAft>
          <a:spcPts val="1200"/>
        </a:spcAft>
        <a:buClr>
          <a:schemeClr val="accent5"/>
        </a:buClr>
        <a:buFont typeface="Aharoni" pitchFamily="2" charset="-79"/>
        <a:buChar char="–"/>
        <a:defRPr sz="1800" kern="1200">
          <a:solidFill>
            <a:schemeClr val="tx1"/>
          </a:solidFill>
          <a:latin typeface="+mn-lt"/>
          <a:ea typeface="+mn-ea"/>
          <a:cs typeface="+mn-cs"/>
        </a:defRPr>
      </a:lvl2pPr>
      <a:lvl3pPr marL="1350000" indent="-273600" algn="l" defTabSz="914400" rtl="0" eaLnBrk="1" latinLnBrk="0" hangingPunct="1">
        <a:lnSpc>
          <a:spcPct val="100000"/>
        </a:lnSpc>
        <a:spcBef>
          <a:spcPts val="0"/>
        </a:spcBef>
        <a:spcAft>
          <a:spcPts val="1200"/>
        </a:spcAft>
        <a:buClr>
          <a:schemeClr val="accent5"/>
        </a:buClr>
        <a:buFont typeface="Aharoni" pitchFamily="2" charset="-79"/>
        <a:buChar char="–"/>
        <a:defRPr sz="1600" kern="1200">
          <a:solidFill>
            <a:schemeClr val="tx1"/>
          </a:solidFill>
          <a:latin typeface="+mn-lt"/>
          <a:ea typeface="+mn-ea"/>
          <a:cs typeface="+mn-cs"/>
        </a:defRPr>
      </a:lvl3pPr>
      <a:lvl4pPr marL="1886400" indent="-273600" algn="l" defTabSz="914400" rtl="0" eaLnBrk="1" latinLnBrk="0" hangingPunct="1">
        <a:lnSpc>
          <a:spcPct val="100000"/>
        </a:lnSpc>
        <a:spcBef>
          <a:spcPts val="0"/>
        </a:spcBef>
        <a:spcAft>
          <a:spcPts val="1200"/>
        </a:spcAft>
        <a:buClr>
          <a:schemeClr val="accent5"/>
        </a:buClr>
        <a:buFont typeface="Aharoni" pitchFamily="2" charset="-79"/>
        <a:buChar char="–"/>
        <a:defRPr sz="1400" kern="1200">
          <a:solidFill>
            <a:schemeClr val="tx1"/>
          </a:solidFill>
          <a:latin typeface="+mn-lt"/>
          <a:ea typeface="+mn-ea"/>
          <a:cs typeface="+mn-cs"/>
        </a:defRPr>
      </a:lvl4pPr>
      <a:lvl5pPr marL="2422800" indent="-273600" algn="l" defTabSz="914400" rtl="0" eaLnBrk="1" latinLnBrk="0" hangingPunct="1">
        <a:lnSpc>
          <a:spcPct val="100000"/>
        </a:lnSpc>
        <a:spcBef>
          <a:spcPts val="0"/>
        </a:spcBef>
        <a:spcAft>
          <a:spcPts val="1200"/>
        </a:spcAft>
        <a:buClr>
          <a:schemeClr val="accent5"/>
        </a:buClr>
        <a:buFont typeface="Aharoni" pitchFamily="2" charset="-79"/>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583107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572286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pic>
        <p:nvPicPr>
          <p:cNvPr id="1027" name="Picture 3"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sp>
        <p:nvSpPr>
          <p:cNvPr id="2" name="Title Placeholder 1"/>
          <p:cNvSpPr>
            <a:spLocks noGrp="1"/>
          </p:cNvSpPr>
          <p:nvPr>
            <p:ph type="title"/>
          </p:nvPr>
        </p:nvSpPr>
        <p:spPr>
          <a:xfrm>
            <a:off x="387350" y="228600"/>
            <a:ext cx="8375650" cy="66516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1029" name="Text Placeholder 2"/>
          <p:cNvSpPr>
            <a:spLocks noGrp="1"/>
          </p:cNvSpPr>
          <p:nvPr>
            <p:ph type="body" idx="1"/>
          </p:nvPr>
        </p:nvSpPr>
        <p:spPr bwMode="auto">
          <a:xfrm>
            <a:off x="387350" y="1420813"/>
            <a:ext cx="8375650" cy="212725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2791519360"/>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Lst>
  <p:transition>
    <p:fade/>
  </p:transition>
  <p:txStyles>
    <p:titleStyle>
      <a:lvl1pPr algn="l" defTabSz="912813" rtl="0" fontAlgn="base">
        <a:lnSpc>
          <a:spcPct val="90000"/>
        </a:lnSpc>
        <a:spcBef>
          <a:spcPct val="0"/>
        </a:spcBef>
        <a:spcAft>
          <a:spcPct val="0"/>
        </a:spcAft>
        <a:defRPr lang="en-US" sz="4800" kern="1200" spc="-100" dirty="0">
          <a:ln w="3175">
            <a:noFill/>
          </a:ln>
          <a:solidFill>
            <a:schemeClr val="tx1"/>
          </a:solidFill>
          <a:latin typeface="Calibri" pitchFamily="34" charset="0"/>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9pPr>
    </p:titleStyle>
    <p:bodyStyle>
      <a:lvl1pPr marL="463550" indent="-463550" algn="l" defTabSz="912813" rtl="0" fontAlgn="base">
        <a:lnSpc>
          <a:spcPct val="90000"/>
        </a:lnSpc>
        <a:spcBef>
          <a:spcPct val="20000"/>
        </a:spcBef>
        <a:spcAft>
          <a:spcPct val="0"/>
        </a:spcAft>
        <a:buSzPct val="120000"/>
        <a:buBlip>
          <a:blip r:embed="rId15"/>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15"/>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nb-NO" smtClean="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defTabSz="914363" fontAlgn="auto">
              <a:spcBef>
                <a:spcPts val="0"/>
              </a:spcBef>
              <a:spcAft>
                <a:spcPts val="0"/>
              </a:spcAft>
              <a:defRPr sz="1200" smtClean="0">
                <a:solidFill>
                  <a:prstClr val="black">
                    <a:tint val="75000"/>
                  </a:prstClr>
                </a:solidFill>
                <a:latin typeface="Calibri"/>
                <a:cs typeface="+mn-cs"/>
              </a:defRPr>
            </a:lvl1pPr>
          </a:lstStyle>
          <a:p>
            <a:pPr>
              <a:defRPr/>
            </a:pPr>
            <a:fld id="{C200970B-C74C-4242-B942-72600E2199F0}" type="datetimeFigureOut">
              <a:rPr lang="nb-NO"/>
              <a:pPr>
                <a:defRPr/>
              </a:pPr>
              <a:t>25.05.2011</a:t>
            </a:fld>
            <a:endParaRPr lang="nb-NO"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914363" fontAlgn="auto">
              <a:spcBef>
                <a:spcPts val="0"/>
              </a:spcBef>
              <a:spcAft>
                <a:spcPts val="0"/>
              </a:spcAft>
              <a:defRPr sz="1200" dirty="0">
                <a:solidFill>
                  <a:prstClr val="black">
                    <a:tint val="75000"/>
                  </a:prstClr>
                </a:solidFill>
                <a:latin typeface="Calibri"/>
                <a:cs typeface="+mn-cs"/>
              </a:defRPr>
            </a:lvl1pPr>
          </a:lstStyle>
          <a:p>
            <a:pPr>
              <a:defRPr/>
            </a:pPr>
            <a:endParaRPr lang="nb-NO"/>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defTabSz="914363" fontAlgn="auto">
              <a:spcBef>
                <a:spcPts val="0"/>
              </a:spcBef>
              <a:spcAft>
                <a:spcPts val="0"/>
              </a:spcAft>
              <a:defRPr sz="1200" smtClean="0">
                <a:solidFill>
                  <a:prstClr val="black">
                    <a:tint val="75000"/>
                  </a:prstClr>
                </a:solidFill>
                <a:latin typeface="Calibri"/>
                <a:cs typeface="+mn-cs"/>
              </a:defRPr>
            </a:lvl1pPr>
          </a:lstStyle>
          <a:p>
            <a:pPr>
              <a:defRPr/>
            </a:pPr>
            <a:fld id="{ECC11A30-91D7-4D5F-95BD-E9AA53DE9DB7}" type="slidenum">
              <a:rPr lang="nb-NO"/>
              <a:pPr>
                <a:defRPr/>
              </a:pPr>
              <a:t>‹#›</a:t>
            </a:fld>
            <a:endParaRPr lang="nb-NO" dirty="0"/>
          </a:p>
        </p:txBody>
      </p:sp>
    </p:spTree>
    <p:extLst>
      <p:ext uri="{BB962C8B-B14F-4D97-AF65-F5344CB8AC3E}">
        <p14:creationId xmlns:p14="http://schemas.microsoft.com/office/powerpoint/2010/main" val="3098240924"/>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pic>
        <p:nvPicPr>
          <p:cNvPr id="1027" name="Picture 3"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sp>
        <p:nvSpPr>
          <p:cNvPr id="2" name="Title Placeholder 1"/>
          <p:cNvSpPr>
            <a:spLocks noGrp="1"/>
          </p:cNvSpPr>
          <p:nvPr>
            <p:ph type="title"/>
          </p:nvPr>
        </p:nvSpPr>
        <p:spPr>
          <a:xfrm>
            <a:off x="387350" y="228600"/>
            <a:ext cx="8375650" cy="66516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1029" name="Text Placeholder 2"/>
          <p:cNvSpPr>
            <a:spLocks noGrp="1"/>
          </p:cNvSpPr>
          <p:nvPr>
            <p:ph type="body" idx="1"/>
          </p:nvPr>
        </p:nvSpPr>
        <p:spPr bwMode="auto">
          <a:xfrm>
            <a:off x="387350" y="1420813"/>
            <a:ext cx="8375650" cy="212725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75345540"/>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Lst>
  <p:transition>
    <p:fade/>
  </p:transition>
  <p:txStyles>
    <p:titleStyle>
      <a:lvl1pPr algn="l" defTabSz="912813" rtl="0" fontAlgn="base">
        <a:lnSpc>
          <a:spcPct val="90000"/>
        </a:lnSpc>
        <a:spcBef>
          <a:spcPct val="0"/>
        </a:spcBef>
        <a:spcAft>
          <a:spcPct val="0"/>
        </a:spcAft>
        <a:defRPr lang="en-US" sz="4800" kern="1200" spc="-100" dirty="0">
          <a:ln w="3175">
            <a:noFill/>
          </a:ln>
          <a:solidFill>
            <a:schemeClr val="tx1"/>
          </a:solidFill>
          <a:latin typeface="Calibri" pitchFamily="34" charset="0"/>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9pPr>
    </p:titleStyle>
    <p:bodyStyle>
      <a:lvl1pPr marL="463550" indent="-463550" algn="l" defTabSz="912813" rtl="0" fontAlgn="base">
        <a:lnSpc>
          <a:spcPct val="90000"/>
        </a:lnSpc>
        <a:spcBef>
          <a:spcPct val="20000"/>
        </a:spcBef>
        <a:spcAft>
          <a:spcPct val="0"/>
        </a:spcAft>
        <a:buSzPct val="120000"/>
        <a:buBlip>
          <a:blip r:embed="rId15"/>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15"/>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pic>
        <p:nvPicPr>
          <p:cNvPr id="1027" name="Picture 3"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sp>
        <p:nvSpPr>
          <p:cNvPr id="2" name="Title Placeholder 1"/>
          <p:cNvSpPr>
            <a:spLocks noGrp="1"/>
          </p:cNvSpPr>
          <p:nvPr>
            <p:ph type="title"/>
          </p:nvPr>
        </p:nvSpPr>
        <p:spPr>
          <a:xfrm>
            <a:off x="387350" y="228600"/>
            <a:ext cx="8375650" cy="66516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1029" name="Text Placeholder 2"/>
          <p:cNvSpPr>
            <a:spLocks noGrp="1"/>
          </p:cNvSpPr>
          <p:nvPr>
            <p:ph type="body" idx="1"/>
          </p:nvPr>
        </p:nvSpPr>
        <p:spPr bwMode="auto">
          <a:xfrm>
            <a:off x="387350" y="1420813"/>
            <a:ext cx="8375650" cy="212725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995377327"/>
      </p:ext>
    </p:extLst>
  </p:cSld>
  <p:clrMap bg1="dk1" tx1="lt1" bg2="dk2"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transition>
    <p:fade/>
  </p:transition>
  <p:txStyles>
    <p:titleStyle>
      <a:lvl1pPr algn="l" defTabSz="912813" rtl="0" fontAlgn="base">
        <a:lnSpc>
          <a:spcPct val="90000"/>
        </a:lnSpc>
        <a:spcBef>
          <a:spcPct val="0"/>
        </a:spcBef>
        <a:spcAft>
          <a:spcPct val="0"/>
        </a:spcAft>
        <a:defRPr lang="en-US" sz="4800" kern="1200" spc="-100" dirty="0">
          <a:ln w="3175">
            <a:noFill/>
          </a:ln>
          <a:solidFill>
            <a:schemeClr val="tx1"/>
          </a:solidFill>
          <a:latin typeface="Calibri" pitchFamily="34" charset="0"/>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9pPr>
    </p:titleStyle>
    <p:bodyStyle>
      <a:lvl1pPr marL="463550" indent="-463550" algn="l" defTabSz="912813" rtl="0" fontAlgn="base">
        <a:lnSpc>
          <a:spcPct val="90000"/>
        </a:lnSpc>
        <a:spcBef>
          <a:spcPct val="20000"/>
        </a:spcBef>
        <a:spcAft>
          <a:spcPct val="0"/>
        </a:spcAft>
        <a:buSzPct val="120000"/>
        <a:buBlip>
          <a:blip r:embed="rId15"/>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15"/>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pic>
        <p:nvPicPr>
          <p:cNvPr id="1027" name="Picture 3"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sp>
        <p:nvSpPr>
          <p:cNvPr id="2" name="Title Placeholder 1"/>
          <p:cNvSpPr>
            <a:spLocks noGrp="1"/>
          </p:cNvSpPr>
          <p:nvPr>
            <p:ph type="title"/>
          </p:nvPr>
        </p:nvSpPr>
        <p:spPr>
          <a:xfrm>
            <a:off x="387350" y="228600"/>
            <a:ext cx="8375650" cy="66516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1029" name="Text Placeholder 2"/>
          <p:cNvSpPr>
            <a:spLocks noGrp="1"/>
          </p:cNvSpPr>
          <p:nvPr>
            <p:ph type="body" idx="1"/>
          </p:nvPr>
        </p:nvSpPr>
        <p:spPr bwMode="auto">
          <a:xfrm>
            <a:off x="387350" y="1420813"/>
            <a:ext cx="8375650" cy="212725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1950446908"/>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Lst>
  <p:transition>
    <p:fade/>
  </p:transition>
  <p:txStyles>
    <p:titleStyle>
      <a:lvl1pPr algn="l" defTabSz="912813" rtl="0" fontAlgn="base">
        <a:lnSpc>
          <a:spcPct val="90000"/>
        </a:lnSpc>
        <a:spcBef>
          <a:spcPct val="0"/>
        </a:spcBef>
        <a:spcAft>
          <a:spcPct val="0"/>
        </a:spcAft>
        <a:defRPr lang="en-US" sz="4800" kern="1200" spc="-100" dirty="0">
          <a:ln w="3175">
            <a:noFill/>
          </a:ln>
          <a:solidFill>
            <a:schemeClr val="tx1"/>
          </a:solidFill>
          <a:latin typeface="Calibri" pitchFamily="34" charset="0"/>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9pPr>
    </p:titleStyle>
    <p:bodyStyle>
      <a:lvl1pPr marL="463550" indent="-463550" algn="l" defTabSz="912813" rtl="0" fontAlgn="base">
        <a:lnSpc>
          <a:spcPct val="90000"/>
        </a:lnSpc>
        <a:spcBef>
          <a:spcPct val="20000"/>
        </a:spcBef>
        <a:spcAft>
          <a:spcPct val="0"/>
        </a:spcAft>
        <a:buSzPct val="120000"/>
        <a:buBlip>
          <a:blip r:embed="rId15"/>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15"/>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pic>
        <p:nvPicPr>
          <p:cNvPr id="1027" name="Picture 3"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sp>
        <p:nvSpPr>
          <p:cNvPr id="2" name="Title Placeholder 1"/>
          <p:cNvSpPr>
            <a:spLocks noGrp="1"/>
          </p:cNvSpPr>
          <p:nvPr>
            <p:ph type="title"/>
          </p:nvPr>
        </p:nvSpPr>
        <p:spPr>
          <a:xfrm>
            <a:off x="387350" y="228600"/>
            <a:ext cx="8375650" cy="66516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1029" name="Text Placeholder 2"/>
          <p:cNvSpPr>
            <a:spLocks noGrp="1"/>
          </p:cNvSpPr>
          <p:nvPr>
            <p:ph type="body" idx="1"/>
          </p:nvPr>
        </p:nvSpPr>
        <p:spPr bwMode="auto">
          <a:xfrm>
            <a:off x="387350" y="1420813"/>
            <a:ext cx="8375650" cy="212725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4162486748"/>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Lst>
  <p:transition>
    <p:fade/>
  </p:transition>
  <p:txStyles>
    <p:titleStyle>
      <a:lvl1pPr algn="l" defTabSz="912813" rtl="0" fontAlgn="base">
        <a:lnSpc>
          <a:spcPct val="90000"/>
        </a:lnSpc>
        <a:spcBef>
          <a:spcPct val="0"/>
        </a:spcBef>
        <a:spcAft>
          <a:spcPct val="0"/>
        </a:spcAft>
        <a:defRPr lang="en-US" sz="4800" kern="1200" spc="-100" dirty="0">
          <a:ln w="3175">
            <a:noFill/>
          </a:ln>
          <a:solidFill>
            <a:schemeClr val="tx1"/>
          </a:solidFill>
          <a:latin typeface="Calibri" pitchFamily="34" charset="0"/>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9pPr>
    </p:titleStyle>
    <p:bodyStyle>
      <a:lvl1pPr marL="463550" indent="-463550" algn="l" defTabSz="912813" rtl="0" fontAlgn="base">
        <a:lnSpc>
          <a:spcPct val="90000"/>
        </a:lnSpc>
        <a:spcBef>
          <a:spcPct val="20000"/>
        </a:spcBef>
        <a:spcAft>
          <a:spcPct val="0"/>
        </a:spcAft>
        <a:buSzPct val="120000"/>
        <a:buBlip>
          <a:blip r:embed="rId15"/>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15"/>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pic>
        <p:nvPicPr>
          <p:cNvPr id="1027" name="Picture 3" descr="ContentForground.png"/>
          <p:cNvPicPr>
            <a:picLocks noChangeAspect="1"/>
          </p:cNvPicPr>
          <p:nvPr/>
        </p:nvPicPr>
        <p:blipFill>
          <a:blip r:embed="rId14"/>
          <a:srcRect/>
          <a:stretch>
            <a:fillRect/>
          </a:stretch>
        </p:blipFill>
        <p:spPr bwMode="auto">
          <a:xfrm>
            <a:off x="0" y="0"/>
            <a:ext cx="9144000" cy="6858000"/>
          </a:xfrm>
          <a:prstGeom prst="rect">
            <a:avLst/>
          </a:prstGeom>
          <a:noFill/>
          <a:ln w="9525">
            <a:noFill/>
            <a:miter lim="800000"/>
            <a:headEnd/>
            <a:tailEnd/>
          </a:ln>
        </p:spPr>
      </p:pic>
      <p:sp>
        <p:nvSpPr>
          <p:cNvPr id="2" name="Title Placeholder 1"/>
          <p:cNvSpPr>
            <a:spLocks noGrp="1"/>
          </p:cNvSpPr>
          <p:nvPr>
            <p:ph type="title"/>
          </p:nvPr>
        </p:nvSpPr>
        <p:spPr>
          <a:xfrm>
            <a:off x="387350" y="228600"/>
            <a:ext cx="8375650" cy="66516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1029" name="Text Placeholder 2"/>
          <p:cNvSpPr>
            <a:spLocks noGrp="1"/>
          </p:cNvSpPr>
          <p:nvPr>
            <p:ph type="body" idx="1"/>
          </p:nvPr>
        </p:nvSpPr>
        <p:spPr bwMode="auto">
          <a:xfrm>
            <a:off x="387350" y="1420813"/>
            <a:ext cx="8375650" cy="212725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4241047096"/>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Lst>
  <p:transition>
    <p:fade/>
  </p:transition>
  <p:txStyles>
    <p:titleStyle>
      <a:lvl1pPr algn="l" defTabSz="912813" rtl="0" fontAlgn="base">
        <a:lnSpc>
          <a:spcPct val="90000"/>
        </a:lnSpc>
        <a:spcBef>
          <a:spcPct val="0"/>
        </a:spcBef>
        <a:spcAft>
          <a:spcPct val="0"/>
        </a:spcAft>
        <a:defRPr lang="en-US" sz="4800" kern="1200" spc="-100" dirty="0">
          <a:ln w="3175">
            <a:noFill/>
          </a:ln>
          <a:solidFill>
            <a:schemeClr val="tx1"/>
          </a:solidFill>
          <a:latin typeface="Calibri" pitchFamily="34" charset="0"/>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pitchFamily="34" charset="0"/>
        </a:defRPr>
      </a:lvl9pPr>
    </p:titleStyle>
    <p:bodyStyle>
      <a:lvl1pPr marL="463550" indent="-463550" algn="l" defTabSz="912813" rtl="0" fontAlgn="base">
        <a:lnSpc>
          <a:spcPct val="90000"/>
        </a:lnSpc>
        <a:spcBef>
          <a:spcPct val="20000"/>
        </a:spcBef>
        <a:spcAft>
          <a:spcPct val="0"/>
        </a:spcAft>
        <a:buSzPct val="120000"/>
        <a:buBlip>
          <a:blip r:embed="rId15"/>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15"/>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15"/>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126431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868141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4647394"/>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4407081"/>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424991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900051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nb-NO"/>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C94EB-7B72-4209-AEC5-D99EAED91678}" type="datetimeFigureOut">
              <a:rPr lang="nb-NO" smtClean="0">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dirty="0">
              <a:solidFill>
                <a:prstClr val="black">
                  <a:tint val="75000"/>
                </a:prstClr>
              </a:solidFill>
            </a:endParaRPr>
          </a:p>
        </p:txBody>
      </p:sp>
      <p:sp>
        <p:nvSpPr>
          <p:cNvPr id="6" name="Slide Number Placeholder 5"/>
          <p:cNvSpPr>
            <a:spLocks noGrp="1"/>
          </p:cNvSpPr>
          <p:nvPr>
            <p:ph type="sldNum" sz="quarter" idx="4"/>
          </p:nvPr>
        </p:nvSpPr>
        <p:spPr>
          <a:xfrm>
            <a:off x="6553201"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237A3-4E2D-40A6-97C2-329FC88A5646}" type="slidenum">
              <a:rPr lang="nb-NO" smtClean="0">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759248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8729A3F5-02BA-564C-8FC4-3594AE32C2B0}" type="datetimeFigureOut">
              <a:rPr lang="en-US" smtClean="0">
                <a:solidFill>
                  <a:prstClr val="black">
                    <a:tint val="75000"/>
                  </a:prstClr>
                </a:solidFill>
              </a:rPr>
              <a:pPr defTabSz="457200"/>
              <a:t>5/25/2011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19D8FE1-300C-BB4A-B906-03B1464247DA}"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18497201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nb-NO"/>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C94EB-7B72-4209-AEC5-D99EAED91678}" type="datetimeFigureOut">
              <a:rPr lang="nb-NO" smtClean="0">
                <a:solidFill>
                  <a:prstClr val="black">
                    <a:tint val="75000"/>
                  </a:prstClr>
                </a:solidFill>
              </a:rPr>
              <a:pPr/>
              <a:t>25.05.2011</a:t>
            </a:fld>
            <a:endParaRPr lang="nb-NO" dirty="0">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dirty="0">
              <a:solidFill>
                <a:prstClr val="black">
                  <a:tint val="75000"/>
                </a:prstClr>
              </a:solidFill>
            </a:endParaRPr>
          </a:p>
        </p:txBody>
      </p:sp>
      <p:sp>
        <p:nvSpPr>
          <p:cNvPr id="6" name="Slide Number Placeholder 5"/>
          <p:cNvSpPr>
            <a:spLocks noGrp="1"/>
          </p:cNvSpPr>
          <p:nvPr>
            <p:ph type="sldNum" sz="quarter" idx="4"/>
          </p:nvPr>
        </p:nvSpPr>
        <p:spPr>
          <a:xfrm>
            <a:off x="6553201"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237A3-4E2D-40A6-97C2-329FC88A5646}" type="slidenum">
              <a:rPr lang="nb-NO" smtClean="0">
                <a:solidFill>
                  <a:prstClr val="black">
                    <a:tint val="75000"/>
                  </a:prstClr>
                </a:solidFill>
              </a:rPr>
              <a:pPr/>
              <a:t>‹#›</a:t>
            </a:fld>
            <a:endParaRPr lang="nb-NO" dirty="0">
              <a:solidFill>
                <a:prstClr val="black">
                  <a:tint val="75000"/>
                </a:prstClr>
              </a:solidFill>
            </a:endParaRPr>
          </a:p>
        </p:txBody>
      </p:sp>
    </p:spTree>
    <p:extLst>
      <p:ext uri="{BB962C8B-B14F-4D97-AF65-F5344CB8AC3E}">
        <p14:creationId xmlns:p14="http://schemas.microsoft.com/office/powerpoint/2010/main" val="361467869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8729A3F5-02BA-564C-8FC4-3594AE32C2B0}" type="datetimeFigureOut">
              <a:rPr lang="en-US" smtClean="0">
                <a:solidFill>
                  <a:prstClr val="black">
                    <a:tint val="75000"/>
                  </a:prstClr>
                </a:solidFill>
              </a:rPr>
              <a:pPr defTabSz="457200"/>
              <a:t>5/25/2011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19D8FE1-300C-BB4A-B906-03B1464247DA}"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399590345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ECF2E-2F53-4A8B-AE82-CFD549A24DAD}" type="datetimeFigureOut">
              <a:rPr lang="en-US" smtClean="0">
                <a:solidFill>
                  <a:prstClr val="black">
                    <a:tint val="75000"/>
                  </a:prstClr>
                </a:solidFill>
              </a:rPr>
              <a:pPr/>
              <a:t>5/25/2011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7341-1F70-4152-8302-55748B9BF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5433787"/>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30.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1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35.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7.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7.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7.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7.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0.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1.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35.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35.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35.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46.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35.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35.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35.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35.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35.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3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8.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18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3.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94.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9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4.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06.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4.xml"/></Relationships>
</file>

<file path=ppt/slides/_rels/slide78.xml.rels><?xml version="1.0" encoding="UTF-8" standalone="yes"?>
<Relationships xmlns="http://schemas.openxmlformats.org/package/2006/relationships"><Relationship Id="rId3" Type="http://schemas.openxmlformats.org/officeDocument/2006/relationships/hyperlink" Target="mailto:jonas@follesoe.no" TargetMode="External"/><Relationship Id="rId2" Type="http://schemas.openxmlformats.org/officeDocument/2006/relationships/hyperlink" Target="mailto:Jonas.folleso@bekk.no" TargetMode="Externa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n-NO" b="1" dirty="0" smtClean="0"/>
              <a:t>Kryssplattform mobil apps med .NET &amp; C#</a:t>
            </a:r>
            <a:endParaRPr lang="en-US" dirty="0"/>
          </a:p>
        </p:txBody>
      </p:sp>
      <p:sp>
        <p:nvSpPr>
          <p:cNvPr id="3" name="Text Placeholder 2"/>
          <p:cNvSpPr>
            <a:spLocks noGrp="1"/>
          </p:cNvSpPr>
          <p:nvPr>
            <p:ph type="body" sz="quarter" idx="10"/>
          </p:nvPr>
        </p:nvSpPr>
        <p:spPr/>
        <p:txBody>
          <a:bodyPr/>
          <a:lstStyle/>
          <a:p>
            <a:r>
              <a:rPr lang="nb-NO" dirty="0" smtClean="0"/>
              <a:t>Jonas </a:t>
            </a:r>
            <a:r>
              <a:rPr lang="nb-NO" dirty="0" smtClean="0"/>
              <a:t>Follesø</a:t>
            </a:r>
            <a:endParaRPr lang="en-US" dirty="0"/>
          </a:p>
        </p:txBody>
      </p:sp>
      <p:sp>
        <p:nvSpPr>
          <p:cNvPr id="4" name="Text Placeholder 3"/>
          <p:cNvSpPr>
            <a:spLocks noGrp="1"/>
          </p:cNvSpPr>
          <p:nvPr>
            <p:ph type="body" sz="quarter" idx="11"/>
          </p:nvPr>
        </p:nvSpPr>
        <p:spPr/>
        <p:txBody>
          <a:bodyPr/>
          <a:lstStyle/>
          <a:p>
            <a:r>
              <a:rPr lang="nb-NO" dirty="0" smtClean="0"/>
              <a:t>ROOTS 25.05.2011</a:t>
            </a:r>
            <a:endParaRPr lang="en-US" dirty="0"/>
          </a:p>
        </p:txBody>
      </p:sp>
    </p:spTree>
    <p:extLst>
      <p:ext uri="{BB962C8B-B14F-4D97-AF65-F5344CB8AC3E}">
        <p14:creationId xmlns:p14="http://schemas.microsoft.com/office/powerpoint/2010/main" val="2011193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rot="19265940">
            <a:off x="-1624327" y="1162921"/>
            <a:ext cx="9073008" cy="3970318"/>
          </a:xfrm>
          <a:prstGeom prst="rect">
            <a:avLst/>
          </a:prstGeom>
        </p:spPr>
        <p:txBody>
          <a:bodyPr wrap="square">
            <a:spAutoFit/>
          </a:bodyPr>
          <a:lstStyle/>
          <a:p>
            <a:r>
              <a:rPr lang="en-US" dirty="0">
                <a:solidFill>
                  <a:srgbClr val="A2C4FD"/>
                </a:solidFill>
                <a:latin typeface="Consolas"/>
              </a:rPr>
              <a:t>private</a:t>
            </a:r>
            <a:r>
              <a:rPr lang="en-US" b="1" dirty="0">
                <a:solidFill>
                  <a:srgbClr val="F3F3F3"/>
                </a:solidFill>
                <a:latin typeface="Consolas"/>
              </a:rPr>
              <a:t> </a:t>
            </a:r>
            <a:r>
              <a:rPr lang="en-US" dirty="0">
                <a:solidFill>
                  <a:srgbClr val="A2C4FD"/>
                </a:solidFill>
                <a:latin typeface="Consolas"/>
              </a:rPr>
              <a:t>void</a:t>
            </a:r>
            <a:r>
              <a:rPr lang="en-US" b="1" dirty="0">
                <a:solidFill>
                  <a:srgbClr val="F3F3F3"/>
                </a:solidFill>
                <a:latin typeface="Consolas"/>
              </a:rPr>
              <a:t> </a:t>
            </a:r>
            <a:r>
              <a:rPr lang="en-US" dirty="0" err="1">
                <a:solidFill>
                  <a:srgbClr val="F3F3F3"/>
                </a:solidFill>
                <a:latin typeface="Consolas"/>
              </a:rPr>
              <a:t>open_Click</a:t>
            </a:r>
            <a:r>
              <a:rPr lang="en-US" b="1" dirty="0">
                <a:solidFill>
                  <a:srgbClr val="F3F3F3"/>
                </a:solidFill>
                <a:latin typeface="Consolas"/>
              </a:rPr>
              <a:t>(</a:t>
            </a:r>
            <a:r>
              <a:rPr lang="en-US" dirty="0">
                <a:solidFill>
                  <a:srgbClr val="A2C4FD"/>
                </a:solidFill>
                <a:latin typeface="Consolas"/>
              </a:rPr>
              <a:t>object</a:t>
            </a:r>
            <a:r>
              <a:rPr lang="en-US" b="1" dirty="0">
                <a:solidFill>
                  <a:srgbClr val="F3F3F3"/>
                </a:solidFill>
                <a:latin typeface="Consolas"/>
              </a:rPr>
              <a:t> </a:t>
            </a:r>
            <a:r>
              <a:rPr lang="en-US" dirty="0">
                <a:solidFill>
                  <a:srgbClr val="F3F3F3"/>
                </a:solidFill>
                <a:latin typeface="Consolas"/>
              </a:rPr>
              <a:t>sender</a:t>
            </a:r>
            <a:r>
              <a:rPr lang="en-US" b="1" dirty="0">
                <a:solidFill>
                  <a:srgbClr val="F3F3F3"/>
                </a:solidFill>
                <a:latin typeface="Consolas"/>
              </a:rPr>
              <a:t>, </a:t>
            </a:r>
            <a:r>
              <a:rPr lang="en-US" dirty="0" err="1">
                <a:solidFill>
                  <a:srgbClr val="FDF8B9"/>
                </a:solidFill>
                <a:latin typeface="Consolas"/>
              </a:rPr>
              <a:t>RoutedEventArgs</a:t>
            </a:r>
            <a:r>
              <a:rPr lang="en-US" b="1" dirty="0">
                <a:solidFill>
                  <a:srgbClr val="F3F3F3"/>
                </a:solidFill>
                <a:latin typeface="Consolas"/>
              </a:rPr>
              <a:t> </a:t>
            </a:r>
            <a:r>
              <a:rPr lang="en-US" dirty="0">
                <a:solidFill>
                  <a:srgbClr val="F3F3F3"/>
                </a:solidFill>
                <a:latin typeface="Consolas"/>
              </a:rPr>
              <a:t>e</a:t>
            </a:r>
            <a:r>
              <a:rPr lang="en-US" b="1" dirty="0">
                <a:solidFill>
                  <a:srgbClr val="F3F3F3"/>
                </a:solidFill>
                <a:latin typeface="Consolas"/>
              </a:rPr>
              <a:t>)</a:t>
            </a:r>
          </a:p>
          <a:p>
            <a:r>
              <a:rPr lang="nb-NO" b="1" dirty="0">
                <a:solidFill>
                  <a:srgbClr val="F3F3F3"/>
                </a:solidFill>
                <a:latin typeface="Consolas"/>
              </a:rPr>
              <a:t>{</a:t>
            </a:r>
          </a:p>
          <a:p>
            <a:r>
              <a:rPr lang="nb-NO" b="1" dirty="0">
                <a:solidFill>
                  <a:srgbClr val="F3F3F3"/>
                </a:solidFill>
                <a:latin typeface="Consolas"/>
              </a:rPr>
              <a:t>    </a:t>
            </a:r>
            <a:r>
              <a:rPr lang="nb-NO" dirty="0">
                <a:solidFill>
                  <a:srgbClr val="A2C4FD"/>
                </a:solidFill>
                <a:latin typeface="Consolas"/>
              </a:rPr>
              <a:t>var</a:t>
            </a:r>
            <a:r>
              <a:rPr lang="nb-NO" b="1" dirty="0">
                <a:solidFill>
                  <a:srgbClr val="F3F3F3"/>
                </a:solidFill>
                <a:latin typeface="Consolas"/>
              </a:rPr>
              <a:t> </a:t>
            </a:r>
            <a:r>
              <a:rPr lang="nb-NO" dirty="0">
                <a:solidFill>
                  <a:srgbClr val="F3F3F3"/>
                </a:solidFill>
                <a:latin typeface="Consolas"/>
              </a:rPr>
              <a:t>channel</a:t>
            </a:r>
            <a:r>
              <a:rPr lang="nb-NO" b="1" dirty="0">
                <a:solidFill>
                  <a:srgbClr val="F3F3F3"/>
                </a:solidFill>
                <a:latin typeface="Consolas"/>
              </a:rPr>
              <a:t> </a:t>
            </a:r>
            <a:r>
              <a:rPr lang="nb-NO" dirty="0">
                <a:solidFill>
                  <a:srgbClr val="F3F3F3"/>
                </a:solidFill>
                <a:latin typeface="Consolas"/>
              </a:rPr>
              <a:t>=</a:t>
            </a:r>
            <a:r>
              <a:rPr lang="nb-NO" b="1" dirty="0">
                <a:solidFill>
                  <a:srgbClr val="F3F3F3"/>
                </a:solidFill>
                <a:latin typeface="Consolas"/>
              </a:rPr>
              <a:t> </a:t>
            </a:r>
            <a:r>
              <a:rPr lang="nb-NO" dirty="0">
                <a:solidFill>
                  <a:srgbClr val="FDF8B9"/>
                </a:solidFill>
                <a:latin typeface="Consolas"/>
              </a:rPr>
              <a:t>HttpNotificationChannel</a:t>
            </a:r>
            <a:r>
              <a:rPr lang="nb-NO" dirty="0">
                <a:solidFill>
                  <a:srgbClr val="F3F3F3"/>
                </a:solidFill>
                <a:latin typeface="Consolas"/>
              </a:rPr>
              <a:t>.Find</a:t>
            </a:r>
            <a:r>
              <a:rPr lang="nb-NO" b="1" dirty="0">
                <a:solidFill>
                  <a:srgbClr val="F3F3F3"/>
                </a:solidFill>
                <a:latin typeface="Consolas"/>
              </a:rPr>
              <a:t>(</a:t>
            </a:r>
            <a:r>
              <a:rPr lang="nb-NO" dirty="0">
                <a:solidFill>
                  <a:srgbClr val="6AFD51"/>
                </a:solidFill>
                <a:latin typeface="Consolas"/>
              </a:rPr>
              <a:t>"NNUG"</a:t>
            </a:r>
            <a:r>
              <a:rPr lang="nb-NO" b="1" dirty="0">
                <a:solidFill>
                  <a:srgbClr val="F3F3F3"/>
                </a:solidFill>
                <a:latin typeface="Consolas"/>
              </a:rPr>
              <a:t>);</a:t>
            </a:r>
          </a:p>
          <a:p>
            <a:endParaRPr lang="nb-NO" b="1" dirty="0">
              <a:solidFill>
                <a:srgbClr val="F3F3F3"/>
              </a:solidFill>
              <a:latin typeface="Consolas"/>
            </a:endParaRPr>
          </a:p>
          <a:p>
            <a:r>
              <a:rPr lang="nb-NO" b="1" dirty="0">
                <a:solidFill>
                  <a:srgbClr val="F3F3F3"/>
                </a:solidFill>
                <a:latin typeface="Consolas"/>
              </a:rPr>
              <a:t>    </a:t>
            </a:r>
            <a:r>
              <a:rPr lang="nb-NO" dirty="0">
                <a:solidFill>
                  <a:srgbClr val="A2C4FD"/>
                </a:solidFill>
                <a:latin typeface="Consolas"/>
              </a:rPr>
              <a:t>if</a:t>
            </a:r>
            <a:r>
              <a:rPr lang="nb-NO" b="1" dirty="0">
                <a:solidFill>
                  <a:srgbClr val="F3F3F3"/>
                </a:solidFill>
                <a:latin typeface="Consolas"/>
              </a:rPr>
              <a:t> (</a:t>
            </a:r>
            <a:r>
              <a:rPr lang="nb-NO" dirty="0">
                <a:solidFill>
                  <a:srgbClr val="F3F3F3"/>
                </a:solidFill>
                <a:latin typeface="Consolas"/>
              </a:rPr>
              <a:t>channel</a:t>
            </a:r>
            <a:r>
              <a:rPr lang="nb-NO" b="1" dirty="0">
                <a:solidFill>
                  <a:srgbClr val="F3F3F3"/>
                </a:solidFill>
                <a:latin typeface="Consolas"/>
              </a:rPr>
              <a:t> </a:t>
            </a:r>
            <a:r>
              <a:rPr lang="nb-NO" dirty="0">
                <a:solidFill>
                  <a:srgbClr val="F3F3F3"/>
                </a:solidFill>
                <a:latin typeface="Consolas"/>
              </a:rPr>
              <a:t>==</a:t>
            </a:r>
            <a:r>
              <a:rPr lang="nb-NO" b="1" dirty="0">
                <a:solidFill>
                  <a:srgbClr val="F3F3F3"/>
                </a:solidFill>
                <a:latin typeface="Consolas"/>
              </a:rPr>
              <a:t> </a:t>
            </a:r>
            <a:r>
              <a:rPr lang="nb-NO" dirty="0">
                <a:solidFill>
                  <a:srgbClr val="A2C4FD"/>
                </a:solidFill>
                <a:latin typeface="Consolas"/>
              </a:rPr>
              <a:t>null</a:t>
            </a:r>
            <a:r>
              <a:rPr lang="nb-NO" b="1" dirty="0">
                <a:solidFill>
                  <a:srgbClr val="F3F3F3"/>
                </a:solidFill>
                <a:latin typeface="Consolas"/>
              </a:rPr>
              <a:t>)</a:t>
            </a:r>
          </a:p>
          <a:p>
            <a:r>
              <a:rPr lang="nb-NO" b="1" dirty="0">
                <a:solidFill>
                  <a:srgbClr val="F3F3F3"/>
                </a:solidFill>
                <a:latin typeface="Consolas"/>
              </a:rPr>
              <a:t>    {</a:t>
            </a:r>
          </a:p>
          <a:p>
            <a:r>
              <a:rPr lang="nb-NO" b="1" dirty="0">
                <a:solidFill>
                  <a:srgbClr val="F3F3F3"/>
                </a:solidFill>
                <a:latin typeface="Consolas"/>
              </a:rPr>
              <a:t>        </a:t>
            </a:r>
            <a:r>
              <a:rPr lang="nb-NO" dirty="0">
                <a:solidFill>
                  <a:srgbClr val="F3F3F3"/>
                </a:solidFill>
                <a:latin typeface="Consolas"/>
              </a:rPr>
              <a:t>channel</a:t>
            </a:r>
            <a:r>
              <a:rPr lang="nb-NO" b="1" dirty="0">
                <a:solidFill>
                  <a:srgbClr val="F3F3F3"/>
                </a:solidFill>
                <a:latin typeface="Consolas"/>
              </a:rPr>
              <a:t> </a:t>
            </a:r>
            <a:r>
              <a:rPr lang="nb-NO" dirty="0">
                <a:solidFill>
                  <a:srgbClr val="F3F3F3"/>
                </a:solidFill>
                <a:latin typeface="Consolas"/>
              </a:rPr>
              <a:t>=</a:t>
            </a:r>
            <a:r>
              <a:rPr lang="nb-NO" b="1" dirty="0">
                <a:solidFill>
                  <a:srgbClr val="F3F3F3"/>
                </a:solidFill>
                <a:latin typeface="Consolas"/>
              </a:rPr>
              <a:t> </a:t>
            </a:r>
            <a:r>
              <a:rPr lang="nb-NO" dirty="0">
                <a:solidFill>
                  <a:srgbClr val="A2C4FD"/>
                </a:solidFill>
                <a:latin typeface="Consolas"/>
              </a:rPr>
              <a:t>new</a:t>
            </a:r>
            <a:r>
              <a:rPr lang="nb-NO" b="1" dirty="0">
                <a:solidFill>
                  <a:srgbClr val="F3F3F3"/>
                </a:solidFill>
                <a:latin typeface="Consolas"/>
              </a:rPr>
              <a:t> </a:t>
            </a:r>
            <a:r>
              <a:rPr lang="nb-NO" dirty="0">
                <a:solidFill>
                  <a:srgbClr val="FDF8B9"/>
                </a:solidFill>
                <a:latin typeface="Consolas"/>
              </a:rPr>
              <a:t>HttpNotificationChannel</a:t>
            </a:r>
            <a:r>
              <a:rPr lang="nb-NO" b="1" dirty="0">
                <a:solidFill>
                  <a:srgbClr val="F3F3F3"/>
                </a:solidFill>
                <a:latin typeface="Consolas"/>
              </a:rPr>
              <a:t>(</a:t>
            </a:r>
            <a:r>
              <a:rPr lang="nb-NO" dirty="0">
                <a:solidFill>
                  <a:srgbClr val="6AFD51"/>
                </a:solidFill>
                <a:latin typeface="Consolas"/>
              </a:rPr>
              <a:t>"NNUG"</a:t>
            </a:r>
            <a:r>
              <a:rPr lang="nb-NO" b="1" dirty="0">
                <a:solidFill>
                  <a:srgbClr val="F3F3F3"/>
                </a:solidFill>
                <a:latin typeface="Consolas"/>
              </a:rPr>
              <a:t>);              </a:t>
            </a:r>
          </a:p>
          <a:p>
            <a:r>
              <a:rPr lang="nb-NO" b="1" dirty="0">
                <a:solidFill>
                  <a:srgbClr val="F3F3F3"/>
                </a:solidFill>
                <a:latin typeface="Consolas"/>
              </a:rPr>
              <a:t>    }</a:t>
            </a:r>
          </a:p>
          <a:p>
            <a:endParaRPr lang="nb-NO" b="1" dirty="0">
              <a:solidFill>
                <a:srgbClr val="F3F3F3"/>
              </a:solidFill>
              <a:latin typeface="Consolas"/>
            </a:endParaRPr>
          </a:p>
          <a:p>
            <a:r>
              <a:rPr lang="nb-NO" b="1" dirty="0">
                <a:solidFill>
                  <a:srgbClr val="F3F3F3"/>
                </a:solidFill>
                <a:latin typeface="Consolas"/>
              </a:rPr>
              <a:t>    </a:t>
            </a:r>
            <a:r>
              <a:rPr lang="nb-NO" dirty="0">
                <a:solidFill>
                  <a:srgbClr val="F3F3F3"/>
                </a:solidFill>
                <a:latin typeface="Consolas"/>
              </a:rPr>
              <a:t>channel.ChannelUriUpdated</a:t>
            </a:r>
            <a:r>
              <a:rPr lang="nb-NO" b="1" dirty="0">
                <a:solidFill>
                  <a:srgbClr val="F3F3F3"/>
                </a:solidFill>
                <a:latin typeface="Consolas"/>
              </a:rPr>
              <a:t> </a:t>
            </a:r>
            <a:r>
              <a:rPr lang="nb-NO" dirty="0">
                <a:solidFill>
                  <a:srgbClr val="F3F3F3"/>
                </a:solidFill>
                <a:latin typeface="Consolas"/>
              </a:rPr>
              <a:t>+=</a:t>
            </a:r>
            <a:r>
              <a:rPr lang="nb-NO" b="1" dirty="0">
                <a:solidFill>
                  <a:srgbClr val="F3F3F3"/>
                </a:solidFill>
                <a:latin typeface="Consolas"/>
              </a:rPr>
              <a:t> </a:t>
            </a:r>
            <a:r>
              <a:rPr lang="nb-NO" dirty="0">
                <a:solidFill>
                  <a:srgbClr val="F3F3F3"/>
                </a:solidFill>
                <a:latin typeface="Consolas"/>
              </a:rPr>
              <a:t>channel_ChannelUriUpdated</a:t>
            </a:r>
            <a:r>
              <a:rPr lang="nb-NO" b="1" dirty="0">
                <a:solidFill>
                  <a:srgbClr val="F3F3F3"/>
                </a:solidFill>
                <a:latin typeface="Consolas"/>
              </a:rPr>
              <a:t>;</a:t>
            </a:r>
          </a:p>
          <a:p>
            <a:r>
              <a:rPr lang="nb-NO" b="1" dirty="0">
                <a:solidFill>
                  <a:srgbClr val="F3F3F3"/>
                </a:solidFill>
                <a:latin typeface="Consolas"/>
              </a:rPr>
              <a:t>    </a:t>
            </a:r>
            <a:r>
              <a:rPr lang="nb-NO" dirty="0">
                <a:solidFill>
                  <a:srgbClr val="F3F3F3"/>
                </a:solidFill>
                <a:latin typeface="Consolas"/>
              </a:rPr>
              <a:t>channel.ShellToastNotificationReceived</a:t>
            </a:r>
            <a:r>
              <a:rPr lang="nb-NO" b="1" dirty="0">
                <a:solidFill>
                  <a:srgbClr val="F3F3F3"/>
                </a:solidFill>
                <a:latin typeface="Consolas"/>
              </a:rPr>
              <a:t> </a:t>
            </a:r>
            <a:r>
              <a:rPr lang="nb-NO" dirty="0">
                <a:solidFill>
                  <a:srgbClr val="F3F3F3"/>
                </a:solidFill>
                <a:latin typeface="Consolas"/>
              </a:rPr>
              <a:t>+=</a:t>
            </a:r>
            <a:r>
              <a:rPr lang="nb-NO" b="1" dirty="0">
                <a:solidFill>
                  <a:srgbClr val="F3F3F3"/>
                </a:solidFill>
                <a:latin typeface="Consolas"/>
              </a:rPr>
              <a:t>               </a:t>
            </a:r>
          </a:p>
          <a:p>
            <a:r>
              <a:rPr lang="nb-NO" b="1" dirty="0">
                <a:solidFill>
                  <a:srgbClr val="F3F3F3"/>
                </a:solidFill>
                <a:latin typeface="Consolas"/>
              </a:rPr>
              <a:t>                       </a:t>
            </a:r>
            <a:r>
              <a:rPr lang="nb-NO" dirty="0">
                <a:solidFill>
                  <a:srgbClr val="F3F3F3"/>
                </a:solidFill>
                <a:latin typeface="Consolas"/>
              </a:rPr>
              <a:t>channel_ShellToastNotificationReceived</a:t>
            </a:r>
            <a:r>
              <a:rPr lang="nb-NO" b="1" dirty="0">
                <a:solidFill>
                  <a:srgbClr val="F3F3F3"/>
                </a:solidFill>
                <a:latin typeface="Consolas"/>
              </a:rPr>
              <a:t>;</a:t>
            </a:r>
          </a:p>
          <a:p>
            <a:r>
              <a:rPr lang="nb-NO" b="1" dirty="0">
                <a:solidFill>
                  <a:srgbClr val="F3F3F3"/>
                </a:solidFill>
                <a:latin typeface="Consolas"/>
              </a:rPr>
              <a:t>    </a:t>
            </a:r>
            <a:r>
              <a:rPr lang="nb-NO" dirty="0">
                <a:solidFill>
                  <a:srgbClr val="F3F3F3"/>
                </a:solidFill>
                <a:latin typeface="Consolas"/>
              </a:rPr>
              <a:t>channel.Open</a:t>
            </a:r>
            <a:r>
              <a:rPr lang="nb-NO" b="1" dirty="0">
                <a:solidFill>
                  <a:srgbClr val="F3F3F3"/>
                </a:solidFill>
                <a:latin typeface="Consolas"/>
              </a:rPr>
              <a:t>();</a:t>
            </a:r>
          </a:p>
          <a:p>
            <a:r>
              <a:rPr lang="nb-NO" b="1" dirty="0">
                <a:solidFill>
                  <a:srgbClr val="F3F3F3"/>
                </a:solidFill>
                <a:latin typeface="Consolas"/>
              </a:rPr>
              <a:t>}</a:t>
            </a:r>
          </a:p>
        </p:txBody>
      </p:sp>
      <p:sp>
        <p:nvSpPr>
          <p:cNvPr id="4" name="Rectangle 3"/>
          <p:cNvSpPr/>
          <p:nvPr/>
        </p:nvSpPr>
        <p:spPr>
          <a:xfrm>
            <a:off x="4071934" y="0"/>
            <a:ext cx="5214974" cy="6858000"/>
          </a:xfrm>
          <a:prstGeom prst="rect">
            <a:avLst/>
          </a:prstGeom>
          <a:solidFill>
            <a:srgbClr val="D21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4427984" y="904240"/>
            <a:ext cx="4411216" cy="1569660"/>
          </a:xfrm>
          <a:prstGeom prst="rect">
            <a:avLst/>
          </a:prstGeom>
          <a:noFill/>
        </p:spPr>
        <p:txBody>
          <a:bodyPr wrap="square" rtlCol="0">
            <a:spAutoFit/>
          </a:bodyPr>
          <a:lstStyle/>
          <a:p>
            <a:pPr algn="r" defTabSz="457200"/>
            <a:r>
              <a:rPr lang="en-US" sz="4800" dirty="0" smtClean="0">
                <a:solidFill>
                  <a:prstClr val="white"/>
                </a:solidFill>
                <a:cs typeface="Georgia"/>
              </a:rPr>
              <a:t>GJENBRUK AV</a:t>
            </a:r>
            <a:br>
              <a:rPr lang="en-US" sz="4800" dirty="0" smtClean="0">
                <a:solidFill>
                  <a:prstClr val="white"/>
                </a:solidFill>
                <a:cs typeface="Georgia"/>
              </a:rPr>
            </a:br>
            <a:r>
              <a:rPr lang="en-US" sz="4800" dirty="0" smtClean="0">
                <a:solidFill>
                  <a:prstClr val="white"/>
                </a:solidFill>
                <a:cs typeface="Georgia"/>
              </a:rPr>
              <a:t>KODE?</a:t>
            </a:r>
            <a:endParaRPr lang="en-US" sz="4800" dirty="0">
              <a:solidFill>
                <a:prstClr val="white"/>
              </a:solidFill>
              <a:cs typeface="Georgia"/>
            </a:endParaRPr>
          </a:p>
        </p:txBody>
      </p:sp>
    </p:spTree>
    <p:extLst>
      <p:ext uri="{BB962C8B-B14F-4D97-AF65-F5344CB8AC3E}">
        <p14:creationId xmlns:p14="http://schemas.microsoft.com/office/powerpoint/2010/main" val="553858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rgbClr val="D21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4644008" y="904240"/>
            <a:ext cx="4195192" cy="1569660"/>
          </a:xfrm>
          <a:prstGeom prst="rect">
            <a:avLst/>
          </a:prstGeom>
          <a:noFill/>
        </p:spPr>
        <p:txBody>
          <a:bodyPr wrap="square" rtlCol="0">
            <a:spAutoFit/>
          </a:bodyPr>
          <a:lstStyle/>
          <a:p>
            <a:pPr algn="r" defTabSz="457200"/>
            <a:r>
              <a:rPr lang="en-US" sz="4800" dirty="0" smtClean="0">
                <a:solidFill>
                  <a:prstClr val="white"/>
                </a:solidFill>
                <a:cs typeface="Georgia"/>
              </a:rPr>
              <a:t>GJENBRUK AV BIBLIOTEKER</a:t>
            </a:r>
            <a:endParaRPr lang="en-US" sz="4800" dirty="0">
              <a:solidFill>
                <a:prstClr val="white"/>
              </a:solidFill>
              <a:cs typeface="Georgia"/>
            </a:endParaRPr>
          </a:p>
        </p:txBody>
      </p:sp>
      <p:pic>
        <p:nvPicPr>
          <p:cNvPr id="2" name="Picture 1"/>
          <p:cNvPicPr>
            <a:picLocks noChangeAspect="1"/>
          </p:cNvPicPr>
          <p:nvPr/>
        </p:nvPicPr>
        <p:blipFill>
          <a:blip r:embed="rId2"/>
          <a:stretch>
            <a:fillRect/>
          </a:stretch>
        </p:blipFill>
        <p:spPr>
          <a:xfrm>
            <a:off x="-568209" y="1353381"/>
            <a:ext cx="4556863" cy="1924327"/>
          </a:xfrm>
          <a:prstGeom prst="rect">
            <a:avLst/>
          </a:prstGeom>
        </p:spPr>
      </p:pic>
      <p:sp>
        <p:nvSpPr>
          <p:cNvPr id="5" name="TextBox 4"/>
          <p:cNvSpPr txBox="1"/>
          <p:nvPr/>
        </p:nvSpPr>
        <p:spPr>
          <a:xfrm>
            <a:off x="4644008" y="2780928"/>
            <a:ext cx="4248472" cy="1323439"/>
          </a:xfrm>
          <a:prstGeom prst="rect">
            <a:avLst/>
          </a:prstGeom>
          <a:noFill/>
        </p:spPr>
        <p:txBody>
          <a:bodyPr wrap="square" rtlCol="0">
            <a:spAutoFit/>
          </a:bodyPr>
          <a:lstStyle/>
          <a:p>
            <a:pPr marL="285750" indent="-285750">
              <a:buFont typeface="Arial" pitchFamily="34" charset="0"/>
              <a:buChar char="•"/>
            </a:pPr>
            <a:r>
              <a:rPr lang="nb-NO" sz="2400" dirty="0" smtClean="0">
                <a:solidFill>
                  <a:schemeClr val="bg1"/>
                </a:solidFill>
              </a:rPr>
              <a:t>+35 biblioteker på </a:t>
            </a:r>
            <a:r>
              <a:rPr lang="nb-NO" sz="2800" dirty="0" smtClean="0">
                <a:solidFill>
                  <a:schemeClr val="bg1"/>
                </a:solidFill>
              </a:rPr>
              <a:t>monotouch.info</a:t>
            </a:r>
            <a:br>
              <a:rPr lang="nb-NO" sz="2800" dirty="0" smtClean="0">
                <a:solidFill>
                  <a:schemeClr val="bg1"/>
                </a:solidFill>
              </a:rPr>
            </a:br>
            <a:r>
              <a:rPr lang="nb-NO" sz="2800" dirty="0" smtClean="0">
                <a:solidFill>
                  <a:schemeClr val="bg1"/>
                </a:solidFill>
              </a:rPr>
              <a:t>/MonoTouch/Libraries</a:t>
            </a:r>
            <a:endParaRPr lang="nb-NO" dirty="0" smtClean="0">
              <a:solidFill>
                <a:schemeClr val="bg1"/>
              </a:solidFill>
            </a:endParaRPr>
          </a:p>
        </p:txBody>
      </p:sp>
    </p:spTree>
    <p:extLst>
      <p:ext uri="{BB962C8B-B14F-4D97-AF65-F5344CB8AC3E}">
        <p14:creationId xmlns:p14="http://schemas.microsoft.com/office/powerpoint/2010/main" val="1550765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071934" y="0"/>
            <a:ext cx="5214974" cy="6858000"/>
          </a:xfrm>
          <a:prstGeom prst="rect">
            <a:avLst/>
          </a:prstGeom>
          <a:solidFill>
            <a:srgbClr val="D21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pic>
        <p:nvPicPr>
          <p:cNvPr id="8194" name="Picture 2" descr="\\homeserver\photos\Stock Photos\iStock_000008468780Sma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07" r="51032"/>
          <a:stretch/>
        </p:blipFill>
        <p:spPr bwMode="auto">
          <a:xfrm>
            <a:off x="0" y="-1"/>
            <a:ext cx="4071934"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11960" y="904240"/>
            <a:ext cx="4627240" cy="830997"/>
          </a:xfrm>
          <a:prstGeom prst="rect">
            <a:avLst/>
          </a:prstGeom>
          <a:noFill/>
        </p:spPr>
        <p:txBody>
          <a:bodyPr wrap="square" rtlCol="0">
            <a:spAutoFit/>
          </a:bodyPr>
          <a:lstStyle/>
          <a:p>
            <a:pPr algn="r" defTabSz="457200"/>
            <a:r>
              <a:rPr lang="en-US" sz="4800" dirty="0" smtClean="0">
                <a:solidFill>
                  <a:prstClr val="white"/>
                </a:solidFill>
                <a:cs typeface="Georgia"/>
              </a:rPr>
              <a:t>FORVALTNING</a:t>
            </a:r>
            <a:endParaRPr lang="en-US" sz="4800" dirty="0">
              <a:solidFill>
                <a:prstClr val="white"/>
              </a:solidFill>
              <a:cs typeface="Georgia"/>
            </a:endParaRPr>
          </a:p>
        </p:txBody>
      </p:sp>
    </p:spTree>
    <p:extLst>
      <p:ext uri="{BB962C8B-B14F-4D97-AF65-F5344CB8AC3E}">
        <p14:creationId xmlns:p14="http://schemas.microsoft.com/office/powerpoint/2010/main" val="6275509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Jonas Follesø\Downloads\iStock_000006543160Small.jpg"/>
          <p:cNvPicPr>
            <a:picLocks noChangeAspect="1" noChangeArrowheads="1"/>
          </p:cNvPicPr>
          <p:nvPr/>
        </p:nvPicPr>
        <p:blipFill>
          <a:blip r:embed="rId2" cstate="screen"/>
          <a:srcRect/>
          <a:stretch>
            <a:fillRect/>
          </a:stretch>
        </p:blipFill>
        <p:spPr bwMode="auto">
          <a:xfrm>
            <a:off x="2893372" y="2500306"/>
            <a:ext cx="6250628" cy="4357694"/>
          </a:xfrm>
          <a:prstGeom prst="rect">
            <a:avLst/>
          </a:prstGeom>
          <a:noFill/>
        </p:spPr>
      </p:pic>
      <p:sp>
        <p:nvSpPr>
          <p:cNvPr id="8194" name="Text Box 2"/>
          <p:cNvSpPr txBox="1">
            <a:spLocks noChangeArrowheads="1"/>
          </p:cNvSpPr>
          <p:nvPr/>
        </p:nvSpPr>
        <p:spPr bwMode="auto">
          <a:xfrm>
            <a:off x="357158" y="574720"/>
            <a:ext cx="8501122" cy="1107996"/>
          </a:xfrm>
          <a:prstGeom prst="rect">
            <a:avLst/>
          </a:prstGeom>
          <a:noFill/>
          <a:ln w="9525">
            <a:noFill/>
            <a:miter lim="800000"/>
            <a:headEnd/>
            <a:tailEnd/>
          </a:ln>
          <a:effectLst/>
        </p:spPr>
        <p:txBody>
          <a:bodyPr wrap="square">
            <a:spAutoFit/>
          </a:bodyPr>
          <a:lstStyle/>
          <a:p>
            <a:pPr defTabSz="457200">
              <a:spcBef>
                <a:spcPct val="50000"/>
              </a:spcBef>
            </a:pPr>
            <a:r>
              <a:rPr lang="nb-NO" sz="6600" dirty="0" smtClean="0">
                <a:solidFill>
                  <a:prstClr val="black"/>
                </a:solidFill>
                <a:ea typeface="Segoe UI" pitchFamily="34" charset="0"/>
                <a:cs typeface="Georgia"/>
              </a:rPr>
              <a:t>LIKER</a:t>
            </a:r>
            <a:r>
              <a:rPr lang="nb-NO" sz="6600" dirty="0" smtClean="0">
                <a:solidFill>
                  <a:srgbClr val="FF0066"/>
                </a:solidFill>
                <a:ea typeface="Segoe UI" pitchFamily="34" charset="0"/>
                <a:cs typeface="Georgia"/>
              </a:rPr>
              <a:t> C#</a:t>
            </a:r>
            <a:r>
              <a:rPr lang="nb-NO" sz="6600" dirty="0" smtClean="0">
                <a:solidFill>
                  <a:srgbClr val="000000"/>
                </a:solidFill>
                <a:ea typeface="Segoe UI" pitchFamily="34" charset="0"/>
                <a:cs typeface="Georgia"/>
              </a:rPr>
              <a:t>?</a:t>
            </a:r>
            <a:endParaRPr lang="nb-NO" sz="6600" dirty="0">
              <a:solidFill>
                <a:srgbClr val="000000"/>
              </a:solidFill>
              <a:ea typeface="Segoe UI" pitchFamily="34" charset="0"/>
              <a:cs typeface="Georgia"/>
            </a:endParaRPr>
          </a:p>
        </p:txBody>
      </p:sp>
    </p:spTree>
    <p:extLst>
      <p:ext uri="{BB962C8B-B14F-4D97-AF65-F5344CB8AC3E}">
        <p14:creationId xmlns:p14="http://schemas.microsoft.com/office/powerpoint/2010/main" val="27123206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0576192" cy="6858000"/>
          </a:xfrm>
          <a:prstGeom prst="rect">
            <a:avLst/>
          </a:prstGeom>
        </p:spPr>
      </p:pic>
      <p:sp>
        <p:nvSpPr>
          <p:cNvPr id="6" name="Rectangle 5"/>
          <p:cNvSpPr/>
          <p:nvPr/>
        </p:nvSpPr>
        <p:spPr>
          <a:xfrm>
            <a:off x="0" y="0"/>
            <a:ext cx="10576192" cy="1059281"/>
          </a:xfrm>
          <a:prstGeom prst="rect">
            <a:avLst/>
          </a:prstGeom>
          <a:solidFill>
            <a:schemeClr val="tx1">
              <a:alpha val="38000"/>
            </a:schemeClr>
          </a:solidFill>
          <a:ln>
            <a:noFill/>
          </a:ln>
        </p:spPr>
        <p:style>
          <a:lnRef idx="1">
            <a:schemeClr val="accent1"/>
          </a:lnRef>
          <a:fillRef idx="3">
            <a:schemeClr val="accent1"/>
          </a:fillRef>
          <a:effectRef idx="2">
            <a:schemeClr val="accent1"/>
          </a:effectRef>
          <a:fontRef idx="minor">
            <a:schemeClr val="lt1"/>
          </a:fontRef>
        </p:style>
        <p:txBody>
          <a:bodyPr/>
          <a:lstStyle/>
          <a:p>
            <a:pPr defTabSz="457200"/>
            <a:endParaRPr lang="en-US">
              <a:solidFill>
                <a:prstClr val="white"/>
              </a:solidFill>
            </a:endParaRPr>
          </a:p>
        </p:txBody>
      </p:sp>
      <p:sp>
        <p:nvSpPr>
          <p:cNvPr id="5" name="TextBox 4"/>
          <p:cNvSpPr txBox="1"/>
          <p:nvPr/>
        </p:nvSpPr>
        <p:spPr>
          <a:xfrm>
            <a:off x="0" y="43618"/>
            <a:ext cx="9144000" cy="1015663"/>
          </a:xfrm>
          <a:prstGeom prst="rect">
            <a:avLst/>
          </a:prstGeom>
          <a:noFill/>
        </p:spPr>
        <p:txBody>
          <a:bodyPr wrap="square" rtlCol="0">
            <a:spAutoFit/>
          </a:bodyPr>
          <a:lstStyle/>
          <a:p>
            <a:pPr algn="ctr" defTabSz="457200"/>
            <a:r>
              <a:rPr lang="nb-NO" sz="6000" dirty="0" smtClean="0">
                <a:solidFill>
                  <a:prstClr val="white"/>
                </a:solidFill>
                <a:cs typeface="Georgia"/>
              </a:rPr>
              <a:t>MISLIKER</a:t>
            </a:r>
            <a:r>
              <a:rPr lang="en-US" sz="6000" dirty="0" smtClean="0">
                <a:solidFill>
                  <a:prstClr val="white"/>
                </a:solidFill>
                <a:cs typeface="Georgia"/>
              </a:rPr>
              <a:t> </a:t>
            </a:r>
            <a:r>
              <a:rPr lang="nb-NO" sz="6000" dirty="0" smtClean="0">
                <a:solidFill>
                  <a:prstClr val="white"/>
                </a:solidFill>
                <a:cs typeface="Georgia"/>
              </a:rPr>
              <a:t>ALTERNATIVET…</a:t>
            </a:r>
            <a:endParaRPr lang="nb-NO" sz="6000" dirty="0">
              <a:solidFill>
                <a:prstClr val="white"/>
              </a:solidFill>
              <a:cs typeface="Georgia"/>
            </a:endParaRPr>
          </a:p>
        </p:txBody>
      </p:sp>
    </p:spTree>
    <p:extLst>
      <p:ext uri="{BB962C8B-B14F-4D97-AF65-F5344CB8AC3E}">
        <p14:creationId xmlns:p14="http://schemas.microsoft.com/office/powerpoint/2010/main" val="1574157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7"/>
          <p:cNvSpPr/>
          <p:nvPr/>
        </p:nvSpPr>
        <p:spPr>
          <a:xfrm>
            <a:off x="428760" y="428760"/>
            <a:ext cx="8486640" cy="8450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defTabSz="457200" hangingPunct="0"/>
            <a:r>
              <a:rPr lang="en-GB" sz="4400" dirty="0" smtClean="0">
                <a:solidFill>
                  <a:srgbClr val="FFFFFF"/>
                </a:solidFill>
                <a:latin typeface="Segoe WP SemiLight" pitchFamily="34" charset="0"/>
                <a:ea typeface="Arial Unicode MS" pitchFamily="2"/>
                <a:cs typeface="Georgia"/>
              </a:rPr>
              <a:t>OBJECTIVE-C: DATE (NO TIME)</a:t>
            </a:r>
            <a:endParaRPr lang="en-GB" sz="4400" dirty="0">
              <a:solidFill>
                <a:srgbClr val="FFFFFF"/>
              </a:solidFill>
              <a:latin typeface="Segoe WP SemiLight" pitchFamily="34" charset="0"/>
              <a:ea typeface="Arial Unicode MS" pitchFamily="2"/>
              <a:cs typeface="Georgia"/>
            </a:endParaRPr>
          </a:p>
        </p:txBody>
      </p:sp>
      <p:sp>
        <p:nvSpPr>
          <p:cNvPr id="3" name="TextBox 9"/>
          <p:cNvSpPr/>
          <p:nvPr/>
        </p:nvSpPr>
        <p:spPr>
          <a:xfrm>
            <a:off x="571680" y="1332306"/>
            <a:ext cx="7715160" cy="50804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tx1"/>
          </a:solidFill>
          <a:ln>
            <a:noFill/>
            <a:prstDash val="solid"/>
          </a:ln>
        </p:spPr>
        <p:txBody>
          <a:bodyPr vert="horz" wrap="square" lIns="90000" tIns="46800" rIns="90000" bIns="46800" anchor="t" anchorCtr="0" compatLnSpc="0">
            <a:spAutoFit/>
          </a:bodyPr>
          <a:lstStyle/>
          <a:p>
            <a:pPr defTabSz="457200" hangingPunct="0"/>
            <a:endParaRPr lang="en-GB" dirty="0">
              <a:solidFill>
                <a:srgbClr val="FFFFFF"/>
              </a:solidFill>
              <a:latin typeface="Consolas"/>
              <a:ea typeface="Consolas" pitchFamily="49"/>
              <a:cs typeface="Consolas"/>
            </a:endParaRPr>
          </a:p>
          <a:p>
            <a:pPr defTabSz="457200" hangingPunct="0"/>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NSDate</a:t>
            </a:r>
            <a:r>
              <a:rPr lang="en-GB" dirty="0">
                <a:solidFill>
                  <a:srgbClr val="FFFFFF"/>
                </a:solidFill>
                <a:latin typeface="Consolas"/>
                <a:ea typeface="Consolas" pitchFamily="49"/>
                <a:cs typeface="Consolas"/>
              </a:rPr>
              <a:t> *) </a:t>
            </a:r>
            <a:r>
              <a:rPr lang="en-GB" dirty="0" err="1">
                <a:solidFill>
                  <a:srgbClr val="FFFFFF"/>
                </a:solidFill>
                <a:latin typeface="Consolas"/>
                <a:ea typeface="Consolas" pitchFamily="49"/>
                <a:cs typeface="Consolas"/>
              </a:rPr>
              <a:t>stripTime</a:t>
            </a:r>
            <a:r>
              <a:rPr lang="en-GB" dirty="0">
                <a:solidFill>
                  <a:srgbClr val="FFFFFF"/>
                </a:solidFill>
                <a:latin typeface="Consolas"/>
                <a:ea typeface="Consolas" pitchFamily="49"/>
                <a:cs typeface="Consolas"/>
              </a:rPr>
              <a:t>:(</a:t>
            </a:r>
            <a:r>
              <a:rPr lang="en-GB" dirty="0" err="1">
                <a:solidFill>
                  <a:srgbClr val="FFFFFF"/>
                </a:solidFill>
                <a:latin typeface="Consolas"/>
                <a:ea typeface="Consolas" pitchFamily="49"/>
                <a:cs typeface="Consolas"/>
              </a:rPr>
              <a:t>NSDate</a:t>
            </a:r>
            <a:r>
              <a:rPr lang="en-GB" dirty="0">
                <a:solidFill>
                  <a:srgbClr val="FFFFFF"/>
                </a:solidFill>
                <a:latin typeface="Consolas"/>
                <a:ea typeface="Consolas" pitchFamily="49"/>
                <a:cs typeface="Consolas"/>
              </a:rPr>
              <a:t> *) date {</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NSCalendar</a:t>
            </a:r>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gregorian</a:t>
            </a:r>
            <a:r>
              <a:rPr lang="en-GB" dirty="0">
                <a:solidFill>
                  <a:srgbClr val="FFFFFF"/>
                </a:solidFill>
                <a:latin typeface="Consolas"/>
                <a:ea typeface="Consolas" pitchFamily="49"/>
                <a:cs typeface="Consolas"/>
              </a:rPr>
              <a:t> = </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NSCalendar</a:t>
            </a:r>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alloc</a:t>
            </a:r>
            <a:r>
              <a:rPr lang="en-GB" dirty="0">
                <a:solidFill>
                  <a:srgbClr val="FFFFFF"/>
                </a:solidFill>
                <a:latin typeface="Consolas"/>
                <a:ea typeface="Consolas" pitchFamily="49"/>
                <a:cs typeface="Consolas"/>
              </a:rPr>
              <a:t>] </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initWithCalendarIdentifier:NSGregorianCalendar</a:t>
            </a:r>
            <a:r>
              <a:rPr lang="en-GB" dirty="0">
                <a:solidFill>
                  <a:srgbClr val="FFFFFF"/>
                </a:solidFill>
                <a:latin typeface="Consolas"/>
                <a:ea typeface="Consolas" pitchFamily="49"/>
                <a:cs typeface="Consolas"/>
              </a:rPr>
              <a:t>];</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NSDateComponents</a:t>
            </a:r>
            <a:r>
              <a:rPr lang="en-GB" dirty="0">
                <a:solidFill>
                  <a:srgbClr val="FFFFFF"/>
                </a:solidFill>
                <a:latin typeface="Consolas"/>
                <a:ea typeface="Consolas" pitchFamily="49"/>
                <a:cs typeface="Consolas"/>
              </a:rPr>
              <a:t> *components =</a:t>
            </a:r>
          </a:p>
          <a:p>
            <a:pPr defTabSz="457200" hangingPunct="0"/>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gregorian</a:t>
            </a:r>
            <a:r>
              <a:rPr lang="en-GB" dirty="0">
                <a:solidFill>
                  <a:srgbClr val="FFFFFF"/>
                </a:solidFill>
                <a:latin typeface="Consolas"/>
                <a:ea typeface="Consolas" pitchFamily="49"/>
                <a:cs typeface="Consolas"/>
              </a:rPr>
              <a:t> components:</a:t>
            </a:r>
          </a:p>
          <a:p>
            <a:pPr defTabSz="457200" hangingPunct="0"/>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NSYearCalendarUnit</a:t>
            </a:r>
            <a:r>
              <a:rPr lang="en-GB" dirty="0">
                <a:solidFill>
                  <a:srgbClr val="FFFFFF"/>
                </a:solidFill>
                <a:latin typeface="Consolas"/>
                <a:ea typeface="Consolas" pitchFamily="49"/>
                <a:cs typeface="Consolas"/>
              </a:rPr>
              <a:t> | </a:t>
            </a:r>
            <a:r>
              <a:rPr lang="en-GB" dirty="0" err="1">
                <a:solidFill>
                  <a:srgbClr val="FFFFFF"/>
                </a:solidFill>
                <a:latin typeface="Consolas"/>
                <a:ea typeface="Consolas" pitchFamily="49"/>
                <a:cs typeface="Consolas"/>
              </a:rPr>
              <a:t>NSMonthCalendarUnit</a:t>
            </a:r>
            <a:r>
              <a:rPr lang="en-GB" dirty="0">
                <a:solidFill>
                  <a:srgbClr val="FFFFFF"/>
                </a:solidFill>
                <a:latin typeface="Consolas"/>
                <a:ea typeface="Consolas" pitchFamily="49"/>
                <a:cs typeface="Consolas"/>
              </a:rPr>
              <a:t> |</a:t>
            </a:r>
          </a:p>
          <a:p>
            <a:pPr defTabSz="457200" hangingPunct="0"/>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NSDayCalendarUnit</a:t>
            </a:r>
            <a:r>
              <a:rPr lang="en-GB" dirty="0">
                <a:solidFill>
                  <a:srgbClr val="FFFFFF"/>
                </a:solidFill>
                <a:latin typeface="Consolas"/>
                <a:ea typeface="Consolas" pitchFamily="49"/>
                <a:cs typeface="Consolas"/>
              </a:rPr>
              <a:t>)</a:t>
            </a:r>
          </a:p>
          <a:p>
            <a:pPr defTabSz="457200" hangingPunct="0"/>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fromDate:date</a:t>
            </a:r>
            <a:r>
              <a:rPr lang="en-GB" dirty="0">
                <a:solidFill>
                  <a:srgbClr val="FFFFFF"/>
                </a:solidFill>
                <a:latin typeface="Consolas"/>
                <a:ea typeface="Consolas" pitchFamily="49"/>
                <a:cs typeface="Consolas"/>
              </a:rPr>
              <a:t>];</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    date = [</a:t>
            </a:r>
            <a:r>
              <a:rPr lang="en-GB" dirty="0" err="1">
                <a:solidFill>
                  <a:srgbClr val="FFFFFF"/>
                </a:solidFill>
                <a:latin typeface="Consolas"/>
                <a:ea typeface="Consolas" pitchFamily="49"/>
                <a:cs typeface="Consolas"/>
              </a:rPr>
              <a:t>gregorian</a:t>
            </a:r>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dateFromComponents:components</a:t>
            </a:r>
            <a:r>
              <a:rPr lang="en-GB" dirty="0">
                <a:solidFill>
                  <a:srgbClr val="FFFFFF"/>
                </a:solidFill>
                <a:latin typeface="Consolas"/>
                <a:ea typeface="Consolas" pitchFamily="49"/>
                <a:cs typeface="Consolas"/>
              </a:rPr>
              <a:t>];</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    [</a:t>
            </a:r>
            <a:r>
              <a:rPr lang="en-GB" dirty="0" err="1">
                <a:solidFill>
                  <a:srgbClr val="FFFFFF"/>
                </a:solidFill>
                <a:latin typeface="Consolas"/>
                <a:ea typeface="Consolas" pitchFamily="49"/>
                <a:cs typeface="Consolas"/>
              </a:rPr>
              <a:t>gregorian</a:t>
            </a:r>
            <a:r>
              <a:rPr lang="en-GB" dirty="0">
                <a:solidFill>
                  <a:srgbClr val="FFFFFF"/>
                </a:solidFill>
                <a:latin typeface="Consolas"/>
                <a:ea typeface="Consolas" pitchFamily="49"/>
                <a:cs typeface="Consolas"/>
              </a:rPr>
              <a:t> release];</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    return date;</a:t>
            </a:r>
            <a:br>
              <a:rPr lang="en-GB" dirty="0">
                <a:solidFill>
                  <a:srgbClr val="FFFFFF"/>
                </a:solidFill>
                <a:latin typeface="Consolas"/>
                <a:ea typeface="Consolas" pitchFamily="49"/>
                <a:cs typeface="Consolas"/>
              </a:rPr>
            </a:br>
            <a:r>
              <a:rPr lang="en-GB" dirty="0">
                <a:solidFill>
                  <a:srgbClr val="FFFFFF"/>
                </a:solidFill>
                <a:latin typeface="Consolas"/>
                <a:ea typeface="Consolas" pitchFamily="49"/>
                <a:cs typeface="Consolas"/>
              </a:rPr>
              <a:t>}</a:t>
            </a:r>
          </a:p>
        </p:txBody>
      </p:sp>
    </p:spTree>
    <p:extLst>
      <p:ext uri="{BB962C8B-B14F-4D97-AF65-F5344CB8AC3E}">
        <p14:creationId xmlns:p14="http://schemas.microsoft.com/office/powerpoint/2010/main" val="2276716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7"/>
          <p:cNvSpPr/>
          <p:nvPr/>
        </p:nvSpPr>
        <p:spPr>
          <a:xfrm>
            <a:off x="428760" y="428760"/>
            <a:ext cx="7786440" cy="8450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defTabSz="457200" hangingPunct="0"/>
            <a:r>
              <a:rPr lang="en-GB" sz="4400" dirty="0" smtClean="0">
                <a:solidFill>
                  <a:srgbClr val="FFFFFF"/>
                </a:solidFill>
                <a:latin typeface="Segoe WP SemiLight" pitchFamily="34" charset="0"/>
                <a:ea typeface="Arial Unicode MS" pitchFamily="2"/>
                <a:cs typeface="Georgia"/>
              </a:rPr>
              <a:t>C#:  DATE (NO TIME)</a:t>
            </a:r>
            <a:endParaRPr lang="en-GB" sz="4400" dirty="0">
              <a:solidFill>
                <a:srgbClr val="FFFFFF"/>
              </a:solidFill>
              <a:latin typeface="Segoe WP SemiLight" pitchFamily="34" charset="0"/>
              <a:ea typeface="Arial Unicode MS" pitchFamily="2"/>
              <a:cs typeface="Georgia"/>
            </a:endParaRPr>
          </a:p>
        </p:txBody>
      </p:sp>
      <p:sp>
        <p:nvSpPr>
          <p:cNvPr id="3" name="TextBox 9"/>
          <p:cNvSpPr/>
          <p:nvPr/>
        </p:nvSpPr>
        <p:spPr>
          <a:xfrm>
            <a:off x="571680" y="1571759"/>
            <a:ext cx="7715160" cy="298761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tx1"/>
          </a:solidFill>
          <a:ln>
            <a:noFill/>
            <a:prstDash val="solid"/>
          </a:ln>
        </p:spPr>
        <p:txBody>
          <a:bodyPr vert="horz" wrap="square" lIns="90000" tIns="46800" rIns="90000" bIns="46800" anchor="t" anchorCtr="0" compatLnSpc="0">
            <a:spAutoFit/>
          </a:bodyPr>
          <a:lstStyle/>
          <a:p>
            <a:pPr defTabSz="457200" hangingPunct="0"/>
            <a:endParaRPr lang="en-GB" sz="2000" dirty="0">
              <a:solidFill>
                <a:srgbClr val="FFFFFF"/>
              </a:solidFill>
              <a:latin typeface="Consolas"/>
              <a:ea typeface="Consolas" pitchFamily="49"/>
              <a:cs typeface="Consolas"/>
            </a:endParaRPr>
          </a:p>
          <a:p>
            <a:pPr defTabSz="457200" hangingPunct="0"/>
            <a:r>
              <a:rPr lang="en-GB" sz="2000" dirty="0">
                <a:solidFill>
                  <a:srgbClr val="FFFFFF"/>
                </a:solidFill>
                <a:latin typeface="Consolas"/>
                <a:ea typeface="Consolas" pitchFamily="49"/>
                <a:cs typeface="Consolas"/>
              </a:rPr>
              <a:t>public </a:t>
            </a:r>
            <a:r>
              <a:rPr lang="en-GB" sz="2000" dirty="0" err="1">
                <a:solidFill>
                  <a:srgbClr val="FFFFFF"/>
                </a:solidFill>
                <a:latin typeface="Consolas"/>
                <a:ea typeface="Consolas" pitchFamily="49"/>
                <a:cs typeface="Consolas"/>
              </a:rPr>
              <a:t>DateTime</a:t>
            </a:r>
            <a:r>
              <a:rPr lang="en-GB" sz="2000" dirty="0">
                <a:solidFill>
                  <a:srgbClr val="FFFFFF"/>
                </a:solidFill>
                <a:latin typeface="Consolas"/>
                <a:ea typeface="Consolas" pitchFamily="49"/>
                <a:cs typeface="Consolas"/>
              </a:rPr>
              <a:t> </a:t>
            </a:r>
            <a:r>
              <a:rPr lang="en-GB" sz="2000" dirty="0" err="1">
                <a:solidFill>
                  <a:srgbClr val="FFFFFF"/>
                </a:solidFill>
                <a:latin typeface="Consolas"/>
                <a:ea typeface="Consolas" pitchFamily="49"/>
                <a:cs typeface="Consolas"/>
              </a:rPr>
              <a:t>StripTime</a:t>
            </a:r>
            <a:r>
              <a:rPr lang="en-GB" sz="2000" dirty="0">
                <a:solidFill>
                  <a:srgbClr val="FFFFFF"/>
                </a:solidFill>
                <a:latin typeface="Consolas"/>
                <a:ea typeface="Consolas" pitchFamily="49"/>
                <a:cs typeface="Consolas"/>
              </a:rPr>
              <a:t>(</a:t>
            </a:r>
            <a:r>
              <a:rPr lang="en-GB" sz="2000" dirty="0" err="1">
                <a:solidFill>
                  <a:srgbClr val="FFFFFF"/>
                </a:solidFill>
                <a:latin typeface="Consolas"/>
                <a:ea typeface="Consolas" pitchFamily="49"/>
                <a:cs typeface="Consolas"/>
              </a:rPr>
              <a:t>DateTime</a:t>
            </a:r>
            <a:r>
              <a:rPr lang="en-GB" sz="2000" dirty="0">
                <a:solidFill>
                  <a:srgbClr val="FFFFFF"/>
                </a:solidFill>
                <a:latin typeface="Consolas"/>
                <a:ea typeface="Consolas" pitchFamily="49"/>
                <a:cs typeface="Consolas"/>
              </a:rPr>
              <a:t> date)</a:t>
            </a:r>
            <a:br>
              <a:rPr lang="en-GB" sz="2000" dirty="0">
                <a:solidFill>
                  <a:srgbClr val="FFFFFF"/>
                </a:solidFill>
                <a:latin typeface="Consolas"/>
                <a:ea typeface="Consolas" pitchFamily="49"/>
                <a:cs typeface="Consolas"/>
              </a:rPr>
            </a:br>
            <a:r>
              <a:rPr lang="en-GB" sz="2000" dirty="0">
                <a:solidFill>
                  <a:srgbClr val="FFFFFF"/>
                </a:solidFill>
                <a:latin typeface="Consolas"/>
                <a:ea typeface="Consolas" pitchFamily="49"/>
                <a:cs typeface="Consolas"/>
              </a:rPr>
              <a:t>{</a:t>
            </a:r>
            <a:br>
              <a:rPr lang="en-GB" sz="2000" dirty="0">
                <a:solidFill>
                  <a:srgbClr val="FFFFFF"/>
                </a:solidFill>
                <a:latin typeface="Consolas"/>
                <a:ea typeface="Consolas" pitchFamily="49"/>
                <a:cs typeface="Consolas"/>
              </a:rPr>
            </a:br>
            <a:r>
              <a:rPr lang="en-GB" sz="2000" dirty="0">
                <a:solidFill>
                  <a:srgbClr val="FFFFFF"/>
                </a:solidFill>
                <a:latin typeface="Consolas"/>
                <a:ea typeface="Consolas" pitchFamily="49"/>
                <a:cs typeface="Consolas"/>
              </a:rPr>
              <a:t>    return </a:t>
            </a:r>
            <a:r>
              <a:rPr lang="en-GB" sz="2000" dirty="0" err="1">
                <a:solidFill>
                  <a:srgbClr val="FFFFFF"/>
                </a:solidFill>
                <a:latin typeface="Consolas"/>
                <a:ea typeface="Consolas" pitchFamily="49"/>
                <a:cs typeface="Consolas"/>
              </a:rPr>
              <a:t>date.Date</a:t>
            </a:r>
            <a:r>
              <a:rPr lang="en-GB" sz="2000" dirty="0">
                <a:solidFill>
                  <a:srgbClr val="FFFFFF"/>
                </a:solidFill>
                <a:latin typeface="Consolas"/>
                <a:ea typeface="Consolas" pitchFamily="49"/>
                <a:cs typeface="Consolas"/>
              </a:rPr>
              <a:t>;</a:t>
            </a:r>
            <a:br>
              <a:rPr lang="en-GB" sz="2000" dirty="0">
                <a:solidFill>
                  <a:srgbClr val="FFFFFF"/>
                </a:solidFill>
                <a:latin typeface="Consolas"/>
                <a:ea typeface="Consolas" pitchFamily="49"/>
                <a:cs typeface="Consolas"/>
              </a:rPr>
            </a:br>
            <a:r>
              <a:rPr lang="en-GB" sz="2000" dirty="0">
                <a:solidFill>
                  <a:srgbClr val="FFFFFF"/>
                </a:solidFill>
                <a:latin typeface="Consolas"/>
                <a:ea typeface="Consolas" pitchFamily="49"/>
                <a:cs typeface="Consolas"/>
              </a:rPr>
              <a:t>}</a:t>
            </a:r>
            <a:br>
              <a:rPr lang="en-GB" sz="2000" dirty="0">
                <a:solidFill>
                  <a:srgbClr val="FFFFFF"/>
                </a:solidFill>
                <a:latin typeface="Consolas"/>
                <a:ea typeface="Consolas" pitchFamily="49"/>
                <a:cs typeface="Consolas"/>
              </a:rPr>
            </a:br>
            <a:r>
              <a:rPr lang="en-GB" sz="4400" dirty="0">
                <a:solidFill>
                  <a:srgbClr val="FFFFFF"/>
                </a:solidFill>
                <a:latin typeface="Consolas"/>
                <a:ea typeface="Consolas" pitchFamily="49"/>
                <a:cs typeface="Consolas"/>
              </a:rPr>
              <a:t/>
            </a:r>
            <a:br>
              <a:rPr lang="en-GB" sz="4400" dirty="0">
                <a:solidFill>
                  <a:srgbClr val="FFFFFF"/>
                </a:solidFill>
                <a:latin typeface="Consolas"/>
                <a:ea typeface="Consolas" pitchFamily="49"/>
                <a:cs typeface="Consolas"/>
              </a:rPr>
            </a:br>
            <a:endParaRPr lang="en-GB" sz="4400" dirty="0">
              <a:solidFill>
                <a:srgbClr val="FFFFFF"/>
              </a:solidFill>
              <a:latin typeface="Consolas"/>
              <a:ea typeface="Consolas" pitchFamily="49"/>
              <a:cs typeface="Consolas"/>
            </a:endParaRPr>
          </a:p>
        </p:txBody>
      </p:sp>
    </p:spTree>
    <p:extLst>
      <p:ext uri="{BB962C8B-B14F-4D97-AF65-F5344CB8AC3E}">
        <p14:creationId xmlns:p14="http://schemas.microsoft.com/office/powerpoint/2010/main" val="1425939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211960" y="642918"/>
            <a:ext cx="4824536" cy="4154234"/>
          </a:xfrm>
        </p:spPr>
        <p:txBody>
          <a:bodyPr>
            <a:noAutofit/>
          </a:bodyPr>
          <a:lstStyle/>
          <a:p>
            <a:pPr algn="r"/>
            <a:r>
              <a:rPr lang="nb-NO" sz="4800" spc="-150" dirty="0" smtClean="0">
                <a:solidFill>
                  <a:schemeClr val="bg1"/>
                </a:solidFill>
                <a:latin typeface="+mn-lt"/>
              </a:rPr>
              <a:t>WINDOWS PHONE 7</a:t>
            </a:r>
            <a:endParaRPr lang="en-US" sz="4800" spc="-150" dirty="0">
              <a:solidFill>
                <a:schemeClr val="bg1"/>
              </a:solidFill>
              <a:latin typeface="+mn-lt"/>
            </a:endParaRPr>
          </a:p>
        </p:txBody>
      </p:sp>
      <p:pic>
        <p:nvPicPr>
          <p:cNvPr id="1026" name="Picture 2" descr="http://www.microsoft.com/presspass/presskits/windowsphone/images/HTC_Surround_ATT_2_pri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0" y="692696"/>
            <a:ext cx="3805698" cy="55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4841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211960" y="642918"/>
            <a:ext cx="4824536" cy="4154234"/>
          </a:xfrm>
        </p:spPr>
        <p:txBody>
          <a:bodyPr>
            <a:noAutofit/>
          </a:bodyPr>
          <a:lstStyle/>
          <a:p>
            <a:pPr algn="r"/>
            <a:r>
              <a:rPr lang="en-US" sz="4800" spc="-150" dirty="0" smtClean="0">
                <a:solidFill>
                  <a:schemeClr val="bg1"/>
                </a:solidFill>
                <a:latin typeface="+mn-lt"/>
              </a:rPr>
              <a:t>XNA FOR GAMES</a:t>
            </a:r>
            <a:br>
              <a:rPr lang="en-US" sz="4800" spc="-150" dirty="0" smtClean="0">
                <a:solidFill>
                  <a:schemeClr val="bg1"/>
                </a:solidFill>
                <a:latin typeface="+mn-lt"/>
              </a:rPr>
            </a:br>
            <a:r>
              <a:rPr lang="en-US" sz="4800" spc="-150" dirty="0" smtClean="0">
                <a:solidFill>
                  <a:schemeClr val="bg1"/>
                </a:solidFill>
                <a:latin typeface="+mn-lt"/>
              </a:rPr>
              <a:t/>
            </a:r>
            <a:br>
              <a:rPr lang="en-US" sz="4800" spc="-150" dirty="0" smtClean="0">
                <a:solidFill>
                  <a:schemeClr val="bg1"/>
                </a:solidFill>
                <a:latin typeface="+mn-lt"/>
              </a:rPr>
            </a:br>
            <a:r>
              <a:rPr lang="en-US" sz="4800" spc="-150" dirty="0" smtClean="0">
                <a:solidFill>
                  <a:schemeClr val="bg1"/>
                </a:solidFill>
                <a:latin typeface="+mn-lt"/>
              </a:rPr>
              <a:t>SILVERLIGHT FOR APPS </a:t>
            </a:r>
            <a:br>
              <a:rPr lang="en-US" sz="4800" spc="-150" dirty="0" smtClean="0">
                <a:solidFill>
                  <a:schemeClr val="bg1"/>
                </a:solidFill>
                <a:latin typeface="+mn-lt"/>
              </a:rPr>
            </a:br>
            <a:r>
              <a:rPr lang="en-US" sz="4800" spc="-150" dirty="0" smtClean="0">
                <a:solidFill>
                  <a:schemeClr val="bg1"/>
                </a:solidFill>
                <a:latin typeface="+mn-lt"/>
              </a:rPr>
              <a:t/>
            </a:r>
            <a:br>
              <a:rPr lang="en-US" sz="4800" spc="-150" dirty="0" smtClean="0">
                <a:solidFill>
                  <a:schemeClr val="bg1"/>
                </a:solidFill>
                <a:latin typeface="+mn-lt"/>
              </a:rPr>
            </a:br>
            <a:r>
              <a:rPr lang="en-US" sz="4800" spc="-150" dirty="0" smtClean="0">
                <a:solidFill>
                  <a:schemeClr val="bg1"/>
                </a:solidFill>
                <a:latin typeface="+mn-lt"/>
              </a:rPr>
              <a:t>.NET &amp; C#</a:t>
            </a:r>
            <a:endParaRPr lang="en-US" sz="4800" spc="-150" dirty="0">
              <a:solidFill>
                <a:schemeClr val="bg1"/>
              </a:solidFill>
              <a:latin typeface="+mn-lt"/>
            </a:endParaRPr>
          </a:p>
        </p:txBody>
      </p:sp>
      <p:pic>
        <p:nvPicPr>
          <p:cNvPr id="12290" name="Picture 2" descr="http://media.bestofmicro.com/the-harvest-xna-4-0-windows-phone-7,W-K-240932-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10" y="764704"/>
            <a:ext cx="3768353" cy="22107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www.grabgeekpoints.com/storage/post-images/windows-phone-xna-03-pr.jpg?__SQUARESPACE_CACHEVERSION=12681986919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10" y="3212976"/>
            <a:ext cx="3787417" cy="236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022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6632"/>
            <a:ext cx="8208912" cy="655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0408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7585"/>
            <a:ext cx="7776864" cy="678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25838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1"/>
            <a:ext cx="8537494" cy="543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7536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arm4.static.flickr.com/3426/3986727817_de02b09135.jpg"/>
          <p:cNvPicPr>
            <a:picLocks noChangeAspect="1" noChangeArrowheads="1"/>
          </p:cNvPicPr>
          <p:nvPr/>
        </p:nvPicPr>
        <p:blipFill rotWithShape="1">
          <a:blip r:embed="rId2">
            <a:extLst>
              <a:ext uri="{28A0092B-C50C-407E-A947-70E740481C1C}">
                <a14:useLocalDpi xmlns:a14="http://schemas.microsoft.com/office/drawing/2010/main" val="0"/>
              </a:ext>
            </a:extLst>
          </a:blip>
          <a:srcRect r="11504"/>
          <a:stretch/>
        </p:blipFill>
        <p:spPr bwMode="auto">
          <a:xfrm>
            <a:off x="-1" y="-23541"/>
            <a:ext cx="9144001" cy="688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8261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4644008" y="904240"/>
            <a:ext cx="4195192" cy="830997"/>
          </a:xfrm>
          <a:prstGeom prst="rect">
            <a:avLst/>
          </a:prstGeom>
          <a:noFill/>
        </p:spPr>
        <p:txBody>
          <a:bodyPr wrap="square" rtlCol="0">
            <a:spAutoFit/>
          </a:bodyPr>
          <a:lstStyle/>
          <a:p>
            <a:pPr algn="r" defTabSz="457200"/>
            <a:r>
              <a:rPr lang="en-US" sz="4800" dirty="0" err="1" smtClean="0">
                <a:solidFill>
                  <a:prstClr val="white"/>
                </a:solidFill>
                <a:cs typeface="Georgia"/>
              </a:rPr>
              <a:t>MonoTouch</a:t>
            </a:r>
            <a:endParaRPr lang="en-US" sz="4800" dirty="0">
              <a:solidFill>
                <a:prstClr val="white"/>
              </a:solidFill>
              <a:cs typeface="Georgia"/>
            </a:endParaRPr>
          </a:p>
        </p:txBody>
      </p:sp>
      <p:sp>
        <p:nvSpPr>
          <p:cNvPr id="5" name="TextBox 4"/>
          <p:cNvSpPr txBox="1"/>
          <p:nvPr/>
        </p:nvSpPr>
        <p:spPr>
          <a:xfrm>
            <a:off x="4644008" y="2780928"/>
            <a:ext cx="4248472" cy="1938992"/>
          </a:xfrm>
          <a:prstGeom prst="rect">
            <a:avLst/>
          </a:prstGeom>
          <a:noFill/>
        </p:spPr>
        <p:txBody>
          <a:bodyPr wrap="square" rtlCol="0">
            <a:spAutoFit/>
          </a:bodyPr>
          <a:lstStyle/>
          <a:p>
            <a:pPr marL="285750" indent="-285750">
              <a:buFont typeface="Arial" pitchFamily="34" charset="0"/>
              <a:buChar char="•"/>
            </a:pPr>
            <a:r>
              <a:rPr lang="nb-NO" sz="2400" dirty="0" smtClean="0">
                <a:solidFill>
                  <a:prstClr val="white"/>
                </a:solidFill>
              </a:rPr>
              <a:t>Annonsert av Novell i 2009</a:t>
            </a:r>
            <a:br>
              <a:rPr lang="nb-NO" sz="2400" dirty="0" smtClean="0">
                <a:solidFill>
                  <a:prstClr val="white"/>
                </a:solidFill>
              </a:rPr>
            </a:br>
            <a:endParaRPr lang="nb-NO" sz="2400" dirty="0" smtClean="0">
              <a:solidFill>
                <a:prstClr val="white"/>
              </a:solidFill>
            </a:endParaRPr>
          </a:p>
          <a:p>
            <a:pPr marL="285750" indent="-285750">
              <a:buFont typeface="Arial" pitchFamily="34" charset="0"/>
              <a:buChar char="•"/>
            </a:pPr>
            <a:r>
              <a:rPr lang="nb-NO" sz="2400" dirty="0" smtClean="0">
                <a:solidFill>
                  <a:prstClr val="white"/>
                </a:solidFill>
              </a:rPr>
              <a:t>Lar .NET utviklere lage native apps i C# som kjører på iPhone og iPad</a:t>
            </a:r>
            <a:endParaRPr lang="nb-NO" dirty="0" smtClean="0">
              <a:solidFill>
                <a:prstClr val="white"/>
              </a:solidFill>
            </a:endParaRPr>
          </a:p>
        </p:txBody>
      </p:sp>
      <p:pic>
        <p:nvPicPr>
          <p:cNvPr id="2050" name="Picture 2" descr="http://www.novell.com/prblogs/wp-content/uploads/2009/09/MonoTou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83401"/>
            <a:ext cx="3995936" cy="524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620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043608" y="1628800"/>
            <a:ext cx="3528392" cy="3528392"/>
          </a:xfrm>
          <a:prstGeom prst="ellipse">
            <a:avLst/>
          </a:prstGeom>
          <a:gradFill>
            <a:gsLst>
              <a:gs pos="0">
                <a:schemeClr val="accent4">
                  <a:shade val="51000"/>
                  <a:satMod val="130000"/>
                  <a:alpha val="63000"/>
                </a:schemeClr>
              </a:gs>
              <a:gs pos="80000">
                <a:schemeClr val="accent4">
                  <a:shade val="93000"/>
                  <a:satMod val="130000"/>
                  <a:alpha val="71000"/>
                </a:schemeClr>
              </a:gs>
              <a:gs pos="100000">
                <a:schemeClr val="accent4">
                  <a:shade val="94000"/>
                  <a:satMod val="135000"/>
                </a:schemeClr>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r>
              <a:rPr lang="nb-NO" sz="3200" dirty="0" smtClean="0"/>
              <a:t>.NET                        </a:t>
            </a:r>
            <a:endParaRPr lang="nb-NO" sz="3200" dirty="0"/>
          </a:p>
        </p:txBody>
      </p:sp>
      <p:sp>
        <p:nvSpPr>
          <p:cNvPr id="5" name="Oval 4"/>
          <p:cNvSpPr/>
          <p:nvPr/>
        </p:nvSpPr>
        <p:spPr>
          <a:xfrm>
            <a:off x="4932040" y="1657655"/>
            <a:ext cx="3528392" cy="3528392"/>
          </a:xfrm>
          <a:prstGeom prst="ellipse">
            <a:avLst/>
          </a:prstGeom>
          <a:gradFill>
            <a:gsLst>
              <a:gs pos="0">
                <a:schemeClr val="accent5">
                  <a:shade val="51000"/>
                  <a:satMod val="130000"/>
                  <a:alpha val="46000"/>
                </a:schemeClr>
              </a:gs>
              <a:gs pos="80000">
                <a:schemeClr val="accent5">
                  <a:shade val="93000"/>
                  <a:satMod val="130000"/>
                  <a:alpha val="68000"/>
                </a:schemeClr>
              </a:gs>
              <a:gs pos="100000">
                <a:schemeClr val="accent5">
                  <a:shade val="94000"/>
                  <a:satMod val="135000"/>
                </a:schemeClr>
              </a:gs>
            </a:gsLst>
          </a:gradFill>
        </p:spPr>
        <p:style>
          <a:lnRef idx="1">
            <a:schemeClr val="accent5"/>
          </a:lnRef>
          <a:fillRef idx="3">
            <a:schemeClr val="accent5"/>
          </a:fillRef>
          <a:effectRef idx="2">
            <a:schemeClr val="accent5"/>
          </a:effectRef>
          <a:fontRef idx="minor">
            <a:schemeClr val="lt1"/>
          </a:fontRef>
        </p:style>
        <p:txBody>
          <a:bodyPr rtlCol="0" anchor="ctr"/>
          <a:lstStyle/>
          <a:p>
            <a:pPr algn="ctr"/>
            <a:r>
              <a:rPr lang="nb-NO" sz="3200" dirty="0" smtClean="0"/>
              <a:t>iPhone</a:t>
            </a:r>
            <a:endParaRPr lang="nb-NO" sz="3200" dirty="0"/>
          </a:p>
        </p:txBody>
      </p:sp>
      <p:sp>
        <p:nvSpPr>
          <p:cNvPr id="6" name="Oval 5"/>
          <p:cNvSpPr/>
          <p:nvPr/>
        </p:nvSpPr>
        <p:spPr>
          <a:xfrm>
            <a:off x="2974997" y="1628800"/>
            <a:ext cx="3528392" cy="3528392"/>
          </a:xfrm>
          <a:prstGeom prst="ellipse">
            <a:avLst/>
          </a:prstGeom>
          <a:gradFill>
            <a:gsLst>
              <a:gs pos="0">
                <a:schemeClr val="accent3">
                  <a:shade val="51000"/>
                  <a:satMod val="130000"/>
                  <a:alpha val="77000"/>
                </a:schemeClr>
              </a:gs>
              <a:gs pos="80000">
                <a:schemeClr val="accent3">
                  <a:shade val="93000"/>
                  <a:satMod val="130000"/>
                  <a:alpha val="79000"/>
                </a:schemeClr>
              </a:gs>
              <a:gs pos="100000">
                <a:schemeClr val="accent3">
                  <a:shade val="94000"/>
                  <a:satMod val="135000"/>
                </a:schemeClr>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nb-NO" sz="3200" dirty="0" smtClean="0"/>
              <a:t>MonoTouch</a:t>
            </a:r>
            <a:endParaRPr lang="nb-NO" sz="3200" dirty="0"/>
          </a:p>
        </p:txBody>
      </p:sp>
    </p:spTree>
    <p:extLst>
      <p:ext uri="{BB962C8B-B14F-4D97-AF65-F5344CB8AC3E}">
        <p14:creationId xmlns:p14="http://schemas.microsoft.com/office/powerpoint/2010/main" val="110775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5" presetClass="path" presetSubtype="0" accel="50000" decel="50000" fill="hold" grpId="0" nodeType="withEffect">
                                  <p:stCondLst>
                                    <p:cond delay="0"/>
                                  </p:stCondLst>
                                  <p:childTnLst>
                                    <p:animMotion origin="layout" path="M -4.44444E-6 -2.63937E-6 L 0.08282 -2.63937E-6 " pathEditMode="relative" rAng="0" ptsTypes="AA">
                                      <p:cBhvr>
                                        <p:cTn id="11" dur="2000" fill="hold"/>
                                        <p:tgtEl>
                                          <p:spTgt spid="4"/>
                                        </p:tgtEl>
                                        <p:attrNameLst>
                                          <p:attrName>ppt_x</p:attrName>
                                          <p:attrName>ppt_y</p:attrName>
                                        </p:attrNameLst>
                                      </p:cBhvr>
                                      <p:rCtr x="4132" y="0"/>
                                    </p:animMotion>
                                  </p:childTnLst>
                                </p:cTn>
                              </p:par>
                              <p:par>
                                <p:cTn id="12" presetID="35" presetClass="path" presetSubtype="0" accel="50000" decel="50000" fill="hold" grpId="0" nodeType="withEffect">
                                  <p:stCondLst>
                                    <p:cond delay="0"/>
                                  </p:stCondLst>
                                  <p:childTnLst>
                                    <p:animMotion origin="layout" path="M -1.66667E-6 3.58547E-6 L -0.08264 3.58547E-6 " pathEditMode="relative" rAng="0" ptsTypes="AA">
                                      <p:cBhvr>
                                        <p:cTn id="13" dur="2000" fill="hold"/>
                                        <p:tgtEl>
                                          <p:spTgt spid="5"/>
                                        </p:tgtEl>
                                        <p:attrNameLst>
                                          <p:attrName>ppt_x</p:attrName>
                                          <p:attrName>ppt_y</p:attrName>
                                        </p:attrNameLst>
                                      </p:cBhvr>
                                      <p:rCtr x="-41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4211960" y="904240"/>
            <a:ext cx="4627240" cy="830997"/>
          </a:xfrm>
          <a:prstGeom prst="rect">
            <a:avLst/>
          </a:prstGeom>
          <a:noFill/>
        </p:spPr>
        <p:txBody>
          <a:bodyPr wrap="square" rtlCol="0">
            <a:spAutoFit/>
          </a:bodyPr>
          <a:lstStyle/>
          <a:p>
            <a:pPr algn="r" defTabSz="457200"/>
            <a:r>
              <a:rPr lang="en-US" sz="4800" dirty="0" err="1" smtClean="0">
                <a:solidFill>
                  <a:prstClr val="white"/>
                </a:solidFill>
                <a:cs typeface="Georgia"/>
              </a:rPr>
              <a:t>MonoTouch</a:t>
            </a:r>
            <a:r>
              <a:rPr lang="en-US" sz="4800" dirty="0" smtClean="0">
                <a:solidFill>
                  <a:prstClr val="white"/>
                </a:solidFill>
                <a:cs typeface="Georgia"/>
              </a:rPr>
              <a:t> SDK</a:t>
            </a:r>
            <a:endParaRPr lang="en-US" sz="4800" dirty="0">
              <a:solidFill>
                <a:prstClr val="white"/>
              </a:solidFill>
              <a:cs typeface="Georgia"/>
            </a:endParaRPr>
          </a:p>
        </p:txBody>
      </p:sp>
      <p:sp>
        <p:nvSpPr>
          <p:cNvPr id="5" name="TextBox 4"/>
          <p:cNvSpPr txBox="1"/>
          <p:nvPr/>
        </p:nvSpPr>
        <p:spPr>
          <a:xfrm>
            <a:off x="4644008" y="2780928"/>
            <a:ext cx="4248472" cy="1200329"/>
          </a:xfrm>
          <a:prstGeom prst="rect">
            <a:avLst/>
          </a:prstGeom>
          <a:noFill/>
        </p:spPr>
        <p:txBody>
          <a:bodyPr wrap="square" rtlCol="0">
            <a:spAutoFit/>
          </a:bodyPr>
          <a:lstStyle/>
          <a:p>
            <a:pPr marL="285750" indent="-285750">
              <a:buFont typeface="Arial" pitchFamily="34" charset="0"/>
              <a:buChar char="•"/>
            </a:pPr>
            <a:r>
              <a:rPr lang="nb-NO" sz="2400" dirty="0" smtClean="0">
                <a:solidFill>
                  <a:prstClr val="white"/>
                </a:solidFill>
              </a:rPr>
              <a:t>.NET Core Features</a:t>
            </a:r>
          </a:p>
          <a:p>
            <a:pPr marL="285750" indent="-285750">
              <a:buFont typeface="Arial" pitchFamily="34" charset="0"/>
              <a:buChar char="•"/>
            </a:pPr>
            <a:r>
              <a:rPr lang="nb-NO" sz="2400" dirty="0" smtClean="0">
                <a:solidFill>
                  <a:prstClr val="white"/>
                </a:solidFill>
              </a:rPr>
              <a:t>Silverlight 2.0 APIs</a:t>
            </a:r>
          </a:p>
          <a:p>
            <a:pPr marL="285750" indent="-285750">
              <a:buFont typeface="Arial" pitchFamily="34" charset="0"/>
              <a:buChar char="•"/>
            </a:pPr>
            <a:r>
              <a:rPr lang="nb-NO" sz="2400" dirty="0" smtClean="0">
                <a:solidFill>
                  <a:prstClr val="white"/>
                </a:solidFill>
              </a:rPr>
              <a:t>iPhone APIs</a:t>
            </a:r>
          </a:p>
        </p:txBody>
      </p:sp>
      <p:pic>
        <p:nvPicPr>
          <p:cNvPr id="2050" name="Picture 2" descr="http://www.novell.com/prblogs/wp-content/uploads/2009/09/MonoTou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83401"/>
            <a:ext cx="3995936" cy="524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910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4211960" y="904240"/>
            <a:ext cx="4627240" cy="830997"/>
          </a:xfrm>
          <a:prstGeom prst="rect">
            <a:avLst/>
          </a:prstGeom>
          <a:noFill/>
        </p:spPr>
        <p:txBody>
          <a:bodyPr wrap="square" rtlCol="0">
            <a:spAutoFit/>
          </a:bodyPr>
          <a:lstStyle/>
          <a:p>
            <a:pPr algn="r" defTabSz="457200"/>
            <a:r>
              <a:rPr lang="en-US" sz="4800" dirty="0" smtClean="0">
                <a:solidFill>
                  <a:prstClr val="white"/>
                </a:solidFill>
                <a:cs typeface="Georgia"/>
              </a:rPr>
              <a:t>AOT Compile</a:t>
            </a:r>
            <a:endParaRPr lang="en-US" sz="4800" dirty="0">
              <a:solidFill>
                <a:prstClr val="white"/>
              </a:solidFill>
              <a:cs typeface="Georgia"/>
            </a:endParaRPr>
          </a:p>
        </p:txBody>
      </p:sp>
      <p:sp>
        <p:nvSpPr>
          <p:cNvPr id="5" name="TextBox 4"/>
          <p:cNvSpPr txBox="1"/>
          <p:nvPr/>
        </p:nvSpPr>
        <p:spPr>
          <a:xfrm>
            <a:off x="4644008" y="2492896"/>
            <a:ext cx="4248472" cy="3046988"/>
          </a:xfrm>
          <a:prstGeom prst="rect">
            <a:avLst/>
          </a:prstGeom>
          <a:noFill/>
        </p:spPr>
        <p:txBody>
          <a:bodyPr wrap="square" rtlCol="0">
            <a:spAutoFit/>
          </a:bodyPr>
          <a:lstStyle/>
          <a:p>
            <a:pPr marL="285750" indent="-285750">
              <a:buFont typeface="Arial" pitchFamily="34" charset="0"/>
              <a:buChar char="•"/>
            </a:pPr>
            <a:r>
              <a:rPr lang="nb-NO" sz="2400" dirty="0" smtClean="0">
                <a:solidFill>
                  <a:prstClr val="white"/>
                </a:solidFill>
              </a:rPr>
              <a:t>Use ahead-of-time compile instead of just-in-time</a:t>
            </a:r>
            <a:br>
              <a:rPr lang="nb-NO" sz="2400" dirty="0" smtClean="0">
                <a:solidFill>
                  <a:prstClr val="white"/>
                </a:solidFill>
              </a:rPr>
            </a:br>
            <a:endParaRPr lang="nb-NO" sz="2400" dirty="0">
              <a:solidFill>
                <a:prstClr val="white"/>
              </a:solidFill>
            </a:endParaRPr>
          </a:p>
          <a:p>
            <a:pPr marL="285750" indent="-285750">
              <a:buFont typeface="Arial" pitchFamily="34" charset="0"/>
              <a:buChar char="•"/>
            </a:pPr>
            <a:r>
              <a:rPr lang="nb-NO" sz="2400" dirty="0" smtClean="0">
                <a:solidFill>
                  <a:prstClr val="white"/>
                </a:solidFill>
              </a:rPr>
              <a:t>MonoDevelop IDE</a:t>
            </a:r>
            <a:br>
              <a:rPr lang="nb-NO" sz="2400" dirty="0" smtClean="0">
                <a:solidFill>
                  <a:prstClr val="white"/>
                </a:solidFill>
              </a:rPr>
            </a:br>
            <a:endParaRPr lang="nb-NO" sz="2400" dirty="0" smtClean="0">
              <a:solidFill>
                <a:prstClr val="white"/>
              </a:solidFill>
            </a:endParaRPr>
          </a:p>
          <a:p>
            <a:pPr marL="285750" indent="-285750">
              <a:buFont typeface="Arial" pitchFamily="34" charset="0"/>
              <a:buChar char="•"/>
            </a:pPr>
            <a:r>
              <a:rPr lang="nb-NO" sz="2400" dirty="0" smtClean="0">
                <a:solidFill>
                  <a:prstClr val="white"/>
                </a:solidFill>
              </a:rPr>
              <a:t>Interface Builder Designer</a:t>
            </a:r>
            <a:r>
              <a:rPr lang="nb-NO" sz="2400" dirty="0">
                <a:solidFill>
                  <a:prstClr val="white"/>
                </a:solidFill>
              </a:rPr>
              <a:t/>
            </a:r>
            <a:br>
              <a:rPr lang="nb-NO" sz="2400" dirty="0">
                <a:solidFill>
                  <a:prstClr val="white"/>
                </a:solidFill>
              </a:rPr>
            </a:br>
            <a:r>
              <a:rPr lang="nb-NO" sz="2400" dirty="0" smtClean="0">
                <a:solidFill>
                  <a:prstClr val="white"/>
                </a:solidFill>
              </a:rPr>
              <a:t/>
            </a:r>
            <a:br>
              <a:rPr lang="nb-NO" sz="2400" dirty="0" smtClean="0">
                <a:solidFill>
                  <a:prstClr val="white"/>
                </a:solidFill>
              </a:rPr>
            </a:br>
            <a:endParaRPr lang="nb-NO" sz="2400" dirty="0" smtClean="0">
              <a:solidFill>
                <a:prstClr val="white"/>
              </a:solidFill>
            </a:endParaRPr>
          </a:p>
        </p:txBody>
      </p:sp>
      <p:pic>
        <p:nvPicPr>
          <p:cNvPr id="6" name="Picture 5" descr="Screen shot 2011-01-05 at 1.04.28 AM.png"/>
          <p:cNvPicPr>
            <a:picLocks noChangeAspect="1"/>
          </p:cNvPicPr>
          <p:nvPr/>
        </p:nvPicPr>
        <p:blipFill rotWithShape="1">
          <a:blip r:embed="rId2">
            <a:extLst>
              <a:ext uri="{28A0092B-C50C-407E-A947-70E740481C1C}">
                <a14:useLocalDpi xmlns:a14="http://schemas.microsoft.com/office/drawing/2010/main" val="0"/>
              </a:ext>
            </a:extLst>
          </a:blip>
          <a:srcRect l="17615" t="25769" b="19615"/>
          <a:stretch/>
        </p:blipFill>
        <p:spPr>
          <a:xfrm>
            <a:off x="251520" y="2802744"/>
            <a:ext cx="3603248" cy="6732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3724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_000002867630X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052" y="2987040"/>
            <a:ext cx="5790947" cy="3842464"/>
          </a:xfrm>
          <a:prstGeom prst="rect">
            <a:avLst/>
          </a:prstGeom>
        </p:spPr>
      </p:pic>
      <p:sp>
        <p:nvSpPr>
          <p:cNvPr id="5" name="TextBox 4"/>
          <p:cNvSpPr txBox="1"/>
          <p:nvPr/>
        </p:nvSpPr>
        <p:spPr>
          <a:xfrm>
            <a:off x="548640" y="619760"/>
            <a:ext cx="5374640" cy="2308324"/>
          </a:xfrm>
          <a:prstGeom prst="rect">
            <a:avLst/>
          </a:prstGeom>
          <a:noFill/>
        </p:spPr>
        <p:txBody>
          <a:bodyPr wrap="square" rtlCol="0">
            <a:spAutoFit/>
          </a:bodyPr>
          <a:lstStyle/>
          <a:p>
            <a:pPr defTabSz="457200"/>
            <a:r>
              <a:rPr lang="en-US" sz="4800" dirty="0" smtClean="0">
                <a:solidFill>
                  <a:prstClr val="black"/>
                </a:solidFill>
                <a:latin typeface="Segoe WP SemiLight" pitchFamily="34" charset="0"/>
                <a:cs typeface="Georgia"/>
              </a:rPr>
              <a:t>Et </a:t>
            </a:r>
            <a:r>
              <a:rPr lang="en-US" sz="4800" dirty="0" err="1" smtClean="0">
                <a:solidFill>
                  <a:prstClr val="black"/>
                </a:solidFill>
                <a:latin typeface="Segoe WP SemiLight" pitchFamily="34" charset="0"/>
                <a:cs typeface="Georgia"/>
              </a:rPr>
              <a:t>tynt</a:t>
            </a:r>
            <a:r>
              <a:rPr lang="en-US" sz="4800" dirty="0" smtClean="0">
                <a:solidFill>
                  <a:prstClr val="black"/>
                </a:solidFill>
                <a:latin typeface="Segoe WP SemiLight" pitchFamily="34" charset="0"/>
                <a:cs typeface="Georgia"/>
              </a:rPr>
              <a:t> lag .NET </a:t>
            </a:r>
            <a:br>
              <a:rPr lang="en-US" sz="4800" dirty="0" smtClean="0">
                <a:solidFill>
                  <a:prstClr val="black"/>
                </a:solidFill>
                <a:latin typeface="Segoe WP SemiLight" pitchFamily="34" charset="0"/>
                <a:cs typeface="Georgia"/>
              </a:rPr>
            </a:br>
            <a:r>
              <a:rPr lang="en-US" sz="4800" dirty="0" err="1" smtClean="0">
                <a:solidFill>
                  <a:prstClr val="black"/>
                </a:solidFill>
                <a:latin typeface="Segoe WP SemiLight" pitchFamily="34" charset="0"/>
                <a:cs typeface="Georgia"/>
              </a:rPr>
              <a:t>på</a:t>
            </a:r>
            <a:r>
              <a:rPr lang="en-US" sz="4800" dirty="0" smtClean="0">
                <a:solidFill>
                  <a:prstClr val="black"/>
                </a:solidFill>
                <a:latin typeface="Segoe WP SemiLight" pitchFamily="34" charset="0"/>
                <a:cs typeface="Georgia"/>
              </a:rPr>
              <a:t> </a:t>
            </a:r>
            <a:r>
              <a:rPr lang="en-US" sz="4800" dirty="0" err="1" smtClean="0">
                <a:solidFill>
                  <a:prstClr val="black"/>
                </a:solidFill>
                <a:latin typeface="Segoe WP SemiLight" pitchFamily="34" charset="0"/>
                <a:cs typeface="Georgia"/>
              </a:rPr>
              <a:t>toppen</a:t>
            </a:r>
            <a:r>
              <a:rPr lang="en-US" sz="4800" dirty="0" smtClean="0">
                <a:solidFill>
                  <a:prstClr val="black"/>
                </a:solidFill>
                <a:latin typeface="Segoe WP SemiLight" pitchFamily="34" charset="0"/>
                <a:cs typeface="Georgia"/>
              </a:rPr>
              <a:t> </a:t>
            </a:r>
            <a:r>
              <a:rPr lang="en-US" sz="4800" dirty="0" err="1" smtClean="0">
                <a:solidFill>
                  <a:prstClr val="black"/>
                </a:solidFill>
                <a:latin typeface="Segoe WP SemiLight" pitchFamily="34" charset="0"/>
                <a:cs typeface="Georgia"/>
              </a:rPr>
              <a:t>av</a:t>
            </a:r>
            <a:r>
              <a:rPr lang="en-US" sz="4800" dirty="0" smtClean="0">
                <a:solidFill>
                  <a:prstClr val="black"/>
                </a:solidFill>
                <a:latin typeface="Segoe WP SemiLight" pitchFamily="34" charset="0"/>
                <a:cs typeface="Georgia"/>
              </a:rPr>
              <a:t> </a:t>
            </a:r>
            <a:r>
              <a:rPr lang="en-US" sz="4800" dirty="0" err="1">
                <a:solidFill>
                  <a:prstClr val="black"/>
                </a:solidFill>
                <a:latin typeface="Segoe WP SemiLight" pitchFamily="34" charset="0"/>
                <a:cs typeface="Georgia"/>
              </a:rPr>
              <a:t>CocoaTouch</a:t>
            </a:r>
            <a:endParaRPr lang="en-US" sz="4800" dirty="0">
              <a:solidFill>
                <a:prstClr val="black"/>
              </a:solidFill>
              <a:latin typeface="Segoe WP SemiLight" pitchFamily="34" charset="0"/>
              <a:cs typeface="Georgia"/>
            </a:endParaRPr>
          </a:p>
        </p:txBody>
      </p:sp>
      <p:sp>
        <p:nvSpPr>
          <p:cNvPr id="7" name="TextBox 6"/>
          <p:cNvSpPr txBox="1"/>
          <p:nvPr/>
        </p:nvSpPr>
        <p:spPr>
          <a:xfrm>
            <a:off x="179512" y="6093296"/>
            <a:ext cx="5374640" cy="646331"/>
          </a:xfrm>
          <a:prstGeom prst="rect">
            <a:avLst/>
          </a:prstGeom>
          <a:noFill/>
        </p:spPr>
        <p:txBody>
          <a:bodyPr wrap="square" rtlCol="0">
            <a:spAutoFit/>
          </a:bodyPr>
          <a:lstStyle/>
          <a:p>
            <a:pPr defTabSz="457200"/>
            <a:r>
              <a:rPr lang="en-US" sz="3600" dirty="0" err="1" smtClean="0">
                <a:solidFill>
                  <a:prstClr val="black"/>
                </a:solidFill>
                <a:latin typeface="Segoe WP SemiLight" pitchFamily="34" charset="0"/>
                <a:cs typeface="Georgia"/>
              </a:rPr>
              <a:t>mmmm</a:t>
            </a:r>
            <a:r>
              <a:rPr lang="en-US" sz="3600" dirty="0" smtClean="0">
                <a:solidFill>
                  <a:prstClr val="black"/>
                </a:solidFill>
                <a:latin typeface="Segoe WP SemiLight" pitchFamily="34" charset="0"/>
                <a:cs typeface="Georgia"/>
              </a:rPr>
              <a:t> crunchy!</a:t>
            </a:r>
            <a:endParaRPr lang="en-US" sz="3600" dirty="0">
              <a:solidFill>
                <a:prstClr val="black"/>
              </a:solidFill>
              <a:latin typeface="Segoe WP SemiLight" pitchFamily="34" charset="0"/>
              <a:cs typeface="Georgia"/>
            </a:endParaRPr>
          </a:p>
        </p:txBody>
      </p:sp>
    </p:spTree>
    <p:extLst>
      <p:ext uri="{BB962C8B-B14F-4D97-AF65-F5344CB8AC3E}">
        <p14:creationId xmlns:p14="http://schemas.microsoft.com/office/powerpoint/2010/main" val="72235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26" y="0"/>
            <a:ext cx="8895347" cy="6858000"/>
          </a:xfrm>
          <a:prstGeom prst="rect">
            <a:avLst/>
          </a:prstGeom>
        </p:spPr>
      </p:pic>
    </p:spTree>
    <p:extLst>
      <p:ext uri="{BB962C8B-B14F-4D97-AF65-F5344CB8AC3E}">
        <p14:creationId xmlns:p14="http://schemas.microsoft.com/office/powerpoint/2010/main" val="3843379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647440" y="487680"/>
            <a:ext cx="5374640" cy="1938992"/>
          </a:xfrm>
          <a:prstGeom prst="rect">
            <a:avLst/>
          </a:prstGeom>
          <a:noFill/>
        </p:spPr>
        <p:txBody>
          <a:bodyPr wrap="square" rtlCol="0">
            <a:spAutoFit/>
          </a:bodyPr>
          <a:lstStyle/>
          <a:p>
            <a:pPr algn="r" defTabSz="457200"/>
            <a:r>
              <a:rPr lang="en-US" sz="6000" dirty="0" smtClean="0">
                <a:solidFill>
                  <a:prstClr val="white"/>
                </a:solidFill>
                <a:latin typeface="Segoe WP SemiLight" pitchFamily="34" charset="0"/>
                <a:cs typeface="Georgia"/>
              </a:rPr>
              <a:t>100 %NATIVE</a:t>
            </a:r>
            <a:br>
              <a:rPr lang="en-US" sz="6000" dirty="0" smtClean="0">
                <a:solidFill>
                  <a:prstClr val="white"/>
                </a:solidFill>
                <a:latin typeface="Segoe WP SemiLight" pitchFamily="34" charset="0"/>
                <a:cs typeface="Georgia"/>
              </a:rPr>
            </a:br>
            <a:r>
              <a:rPr lang="en-US" sz="6000" dirty="0" smtClean="0">
                <a:solidFill>
                  <a:prstClr val="white"/>
                </a:solidFill>
                <a:latin typeface="Segoe WP SemiLight" pitchFamily="34" charset="0"/>
                <a:cs typeface="Georgia"/>
              </a:rPr>
              <a:t>LOOK &amp; FEEL</a:t>
            </a:r>
            <a:endParaRPr lang="en-US" sz="6000" dirty="0">
              <a:solidFill>
                <a:prstClr val="white"/>
              </a:solidFill>
              <a:latin typeface="Segoe WP SemiLight" pitchFamily="34" charset="0"/>
              <a:cs typeface="Georgia"/>
            </a:endParaRPr>
          </a:p>
        </p:txBody>
      </p:sp>
    </p:spTree>
    <p:extLst>
      <p:ext uri="{BB962C8B-B14F-4D97-AF65-F5344CB8AC3E}">
        <p14:creationId xmlns:p14="http://schemas.microsoft.com/office/powerpoint/2010/main" val="30965963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6243"/>
            <a:ext cx="9144000" cy="6425514"/>
          </a:xfrm>
          <a:prstGeom prst="rect">
            <a:avLst/>
          </a:prstGeom>
        </p:spPr>
      </p:pic>
    </p:spTree>
    <p:extLst>
      <p:ext uri="{BB962C8B-B14F-4D97-AF65-F5344CB8AC3E}">
        <p14:creationId xmlns:p14="http://schemas.microsoft.com/office/powerpoint/2010/main" val="3604306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rgbClr val="00B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429124" y="642918"/>
            <a:ext cx="4714876" cy="4730298"/>
          </a:xfrm>
        </p:spPr>
        <p:txBody>
          <a:bodyPr>
            <a:noAutofit/>
          </a:bodyPr>
          <a:lstStyle/>
          <a:p>
            <a:pPr algn="l"/>
            <a:r>
              <a:rPr lang="nb-NO" sz="4800" spc="-150" dirty="0" smtClean="0">
                <a:solidFill>
                  <a:schemeClr val="bg1"/>
                </a:solidFill>
                <a:latin typeface="+mn-lt"/>
              </a:rPr>
              <a:t>AGENDA:</a:t>
            </a:r>
            <a:br>
              <a:rPr lang="nb-NO" sz="4800" spc="-150" dirty="0" smtClean="0">
                <a:solidFill>
                  <a:schemeClr val="bg1"/>
                </a:solidFill>
                <a:latin typeface="+mn-lt"/>
              </a:rPr>
            </a:br>
            <a:r>
              <a:rPr lang="nb-NO" sz="4800" spc="-150" dirty="0" smtClean="0">
                <a:solidFill>
                  <a:schemeClr val="bg1"/>
                </a:solidFill>
                <a:latin typeface="+mn-lt"/>
              </a:rPr>
              <a:t>- Hvorfor</a:t>
            </a:r>
            <a:br>
              <a:rPr lang="nb-NO" sz="4800" spc="-150" dirty="0" smtClean="0">
                <a:solidFill>
                  <a:schemeClr val="bg1"/>
                </a:solidFill>
                <a:latin typeface="+mn-lt"/>
              </a:rPr>
            </a:br>
            <a:r>
              <a:rPr lang="nb-NO" sz="4800" spc="-150" dirty="0" smtClean="0">
                <a:solidFill>
                  <a:schemeClr val="bg1"/>
                </a:solidFill>
                <a:latin typeface="+mn-lt"/>
              </a:rPr>
              <a:t>- WP7</a:t>
            </a:r>
            <a:br>
              <a:rPr lang="nb-NO" sz="4800" spc="-150" dirty="0" smtClean="0">
                <a:solidFill>
                  <a:schemeClr val="bg1"/>
                </a:solidFill>
                <a:latin typeface="+mn-lt"/>
              </a:rPr>
            </a:br>
            <a:r>
              <a:rPr lang="nb-NO" sz="4800" spc="-150" dirty="0" smtClean="0">
                <a:solidFill>
                  <a:schemeClr val="bg1"/>
                </a:solidFill>
                <a:latin typeface="+mn-lt"/>
              </a:rPr>
              <a:t>- MonoTouch</a:t>
            </a:r>
            <a:br>
              <a:rPr lang="nb-NO" sz="4800" spc="-150" dirty="0" smtClean="0">
                <a:solidFill>
                  <a:schemeClr val="bg1"/>
                </a:solidFill>
                <a:latin typeface="+mn-lt"/>
              </a:rPr>
            </a:br>
            <a:r>
              <a:rPr lang="nb-NO" sz="4800" spc="-150" dirty="0" smtClean="0">
                <a:solidFill>
                  <a:schemeClr val="bg1"/>
                </a:solidFill>
                <a:latin typeface="+mn-lt"/>
              </a:rPr>
              <a:t>- MonoDroid</a:t>
            </a:r>
            <a:br>
              <a:rPr lang="nb-NO" sz="4800" spc="-150" dirty="0" smtClean="0">
                <a:solidFill>
                  <a:schemeClr val="bg1"/>
                </a:solidFill>
                <a:latin typeface="+mn-lt"/>
              </a:rPr>
            </a:br>
            <a:r>
              <a:rPr lang="nb-NO" sz="4800" spc="-150" dirty="0" smtClean="0">
                <a:solidFill>
                  <a:schemeClr val="bg1"/>
                </a:solidFill>
                <a:latin typeface="+mn-lt"/>
              </a:rPr>
              <a:t>- Kryssplattform</a:t>
            </a:r>
            <a:endParaRPr lang="en-US" sz="4800" spc="-150" dirty="0">
              <a:solidFill>
                <a:schemeClr val="bg1"/>
              </a:solidFill>
              <a:latin typeface="+mn-lt"/>
            </a:endParaRPr>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906" r="15974"/>
          <a:stretch/>
        </p:blipFill>
        <p:spPr bwMode="auto">
          <a:xfrm>
            <a:off x="0" y="-1"/>
            <a:ext cx="4071934" cy="686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rot="16200000">
            <a:off x="-1496206" y="5235733"/>
            <a:ext cx="3150221" cy="230832"/>
          </a:xfrm>
          <a:prstGeom prst="rect">
            <a:avLst/>
          </a:prstGeom>
          <a:solidFill>
            <a:schemeClr val="tx1">
              <a:alpha val="50000"/>
            </a:schemeClr>
          </a:solidFill>
        </p:spPr>
        <p:txBody>
          <a:bodyPr wrap="none" rtlCol="0">
            <a:spAutoFit/>
          </a:bodyPr>
          <a:lstStyle/>
          <a:p>
            <a:r>
              <a:rPr lang="en-US" sz="900" dirty="0">
                <a:solidFill>
                  <a:prstClr val="white"/>
                </a:solidFill>
              </a:rPr>
              <a:t>http://www.flickr.com/photos/20792787@N00/2248623391/</a:t>
            </a:r>
          </a:p>
        </p:txBody>
      </p:sp>
    </p:spTree>
    <p:extLst>
      <p:ext uri="{BB962C8B-B14F-4D97-AF65-F5344CB8AC3E}">
        <p14:creationId xmlns:p14="http://schemas.microsoft.com/office/powerpoint/2010/main" val="37038400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27384"/>
            <a:ext cx="521497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4211960" y="904240"/>
            <a:ext cx="4627240" cy="830997"/>
          </a:xfrm>
          <a:prstGeom prst="rect">
            <a:avLst/>
          </a:prstGeom>
          <a:noFill/>
        </p:spPr>
        <p:txBody>
          <a:bodyPr wrap="square" rtlCol="0">
            <a:spAutoFit/>
          </a:bodyPr>
          <a:lstStyle/>
          <a:p>
            <a:pPr algn="r" defTabSz="457200"/>
            <a:r>
              <a:rPr lang="en-US" sz="4800" dirty="0" smtClean="0">
                <a:solidFill>
                  <a:prstClr val="white"/>
                </a:solidFill>
                <a:cs typeface="Georgia"/>
              </a:rPr>
              <a:t>KOMMERSIELT</a:t>
            </a:r>
            <a:endParaRPr lang="en-US" sz="4800" dirty="0">
              <a:solidFill>
                <a:prstClr val="white"/>
              </a:solidFill>
              <a:cs typeface="Georgia"/>
            </a:endParaRPr>
          </a:p>
        </p:txBody>
      </p:sp>
      <p:sp>
        <p:nvSpPr>
          <p:cNvPr id="5" name="TextBox 4"/>
          <p:cNvSpPr txBox="1"/>
          <p:nvPr/>
        </p:nvSpPr>
        <p:spPr>
          <a:xfrm>
            <a:off x="4644008" y="2780928"/>
            <a:ext cx="4248472" cy="1569660"/>
          </a:xfrm>
          <a:prstGeom prst="rect">
            <a:avLst/>
          </a:prstGeom>
          <a:noFill/>
        </p:spPr>
        <p:txBody>
          <a:bodyPr wrap="square" rtlCol="0">
            <a:spAutoFit/>
          </a:bodyPr>
          <a:lstStyle/>
          <a:p>
            <a:pPr marL="285750" indent="-285750">
              <a:buFont typeface="Arial" pitchFamily="34" charset="0"/>
              <a:buChar char="•"/>
            </a:pPr>
            <a:r>
              <a:rPr lang="nb-NO" sz="2400" dirty="0" smtClean="0">
                <a:solidFill>
                  <a:prstClr val="white"/>
                </a:solidFill>
              </a:rPr>
              <a:t>$399 pr utvikler</a:t>
            </a:r>
            <a:br>
              <a:rPr lang="nb-NO" sz="2400" dirty="0" smtClean="0">
                <a:solidFill>
                  <a:prstClr val="white"/>
                </a:solidFill>
              </a:rPr>
            </a:br>
            <a:endParaRPr lang="nb-NO" sz="2400" dirty="0" smtClean="0">
              <a:solidFill>
                <a:prstClr val="white"/>
              </a:solidFill>
            </a:endParaRPr>
          </a:p>
          <a:p>
            <a:pPr marL="285750" indent="-285750">
              <a:buFont typeface="Arial" pitchFamily="34" charset="0"/>
              <a:buChar char="•"/>
            </a:pPr>
            <a:r>
              <a:rPr lang="nb-NO" sz="2400" dirty="0" smtClean="0">
                <a:solidFill>
                  <a:prstClr val="white"/>
                </a:solidFill>
              </a:rPr>
              <a:t>$999 for enterprise</a:t>
            </a:r>
            <a:br>
              <a:rPr lang="nb-NO" sz="2400" dirty="0" smtClean="0">
                <a:solidFill>
                  <a:prstClr val="white"/>
                </a:solidFill>
              </a:rPr>
            </a:br>
            <a:r>
              <a:rPr lang="nb-NO" sz="2400" dirty="0" smtClean="0">
                <a:solidFill>
                  <a:prstClr val="white"/>
                </a:solidFill>
              </a:rPr>
              <a:t>(intern app store)</a:t>
            </a:r>
          </a:p>
        </p:txBody>
      </p:sp>
      <p:pic>
        <p:nvPicPr>
          <p:cNvPr id="3074" name="Picture 2" descr="Perso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95" y="1412776"/>
            <a:ext cx="1333500" cy="17430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nterpri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292" y="1957522"/>
            <a:ext cx="1333500" cy="17430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nterpris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2636912"/>
            <a:ext cx="1333500"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84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12" y="0"/>
            <a:ext cx="9323420" cy="688538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2311578" y="2715524"/>
            <a:ext cx="4627240" cy="830997"/>
          </a:xfrm>
          <a:prstGeom prst="rect">
            <a:avLst/>
          </a:prstGeom>
          <a:noFill/>
        </p:spPr>
        <p:txBody>
          <a:bodyPr wrap="square" rtlCol="0">
            <a:spAutoFit/>
          </a:bodyPr>
          <a:lstStyle/>
          <a:p>
            <a:pPr algn="ctr" defTabSz="457200"/>
            <a:r>
              <a:rPr lang="en-US" sz="4800" dirty="0" smtClean="0">
                <a:solidFill>
                  <a:prstClr val="white"/>
                </a:solidFill>
                <a:cs typeface="Georgia"/>
              </a:rPr>
              <a:t>TRUSLER</a:t>
            </a:r>
            <a:endParaRPr lang="en-US" sz="4800" dirty="0">
              <a:solidFill>
                <a:prstClr val="white"/>
              </a:solidFill>
              <a:cs typeface="Georgia"/>
            </a:endParaRPr>
          </a:p>
        </p:txBody>
      </p:sp>
    </p:spTree>
    <p:extLst>
      <p:ext uri="{BB962C8B-B14F-4D97-AF65-F5344CB8AC3E}">
        <p14:creationId xmlns:p14="http://schemas.microsoft.com/office/powerpoint/2010/main" val="367285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a:cs typeface="Georgia"/>
              </a:rPr>
              <a:t>3.3.1 April 2010</a:t>
            </a:r>
            <a:endParaRPr lang="en-US" dirty="0">
              <a:latin typeface="Georgia"/>
              <a:cs typeface="Georgia"/>
            </a:endParaRPr>
          </a:p>
        </p:txBody>
      </p:sp>
      <p:sp>
        <p:nvSpPr>
          <p:cNvPr id="4" name="Rectangle 3"/>
          <p:cNvSpPr/>
          <p:nvPr/>
        </p:nvSpPr>
        <p:spPr>
          <a:xfrm>
            <a:off x="457200" y="1720840"/>
            <a:ext cx="8229600" cy="2769989"/>
          </a:xfrm>
          <a:prstGeom prst="rect">
            <a:avLst/>
          </a:prstGeom>
        </p:spPr>
        <p:txBody>
          <a:bodyPr wrap="square">
            <a:spAutoFit/>
          </a:bodyPr>
          <a:lstStyle/>
          <a:p>
            <a:pPr defTabSz="457200"/>
            <a:r>
              <a:rPr lang="en-US" b="1" dirty="0">
                <a:solidFill>
                  <a:prstClr val="black"/>
                </a:solidFill>
                <a:latin typeface="Georgia"/>
                <a:cs typeface="Georgia"/>
              </a:rPr>
              <a:t>3.3.1</a:t>
            </a:r>
            <a:r>
              <a:rPr lang="en-US" dirty="0">
                <a:solidFill>
                  <a:prstClr val="black"/>
                </a:solidFill>
                <a:latin typeface="Georgia"/>
                <a:cs typeface="Georgia"/>
              </a:rPr>
              <a:t> </a:t>
            </a:r>
            <a:r>
              <a:rPr lang="en-US" dirty="0">
                <a:solidFill>
                  <a:srgbClr val="BFBFBF"/>
                </a:solidFill>
                <a:latin typeface="Georgia"/>
                <a:cs typeface="Georgia"/>
              </a:rPr>
              <a:t>— Applications may only use Documented APIs in the manner prescribed by Apple and must not use or call any private APIs. </a:t>
            </a:r>
            <a:r>
              <a:rPr lang="en-US" sz="2800" b="1" dirty="0">
                <a:solidFill>
                  <a:prstClr val="black"/>
                </a:solidFill>
                <a:latin typeface="Georgia"/>
                <a:cs typeface="Georgia"/>
              </a:rPr>
              <a:t>Applications must be originally written in Objective-C, C, C++, or JavaScript </a:t>
            </a:r>
            <a:r>
              <a:rPr lang="en-US" dirty="0">
                <a:solidFill>
                  <a:prstClr val="white">
                    <a:lumMod val="75000"/>
                  </a:prstClr>
                </a:solidFill>
                <a:latin typeface="Georgia"/>
                <a:cs typeface="Georgia"/>
              </a:rPr>
              <a:t>as executed by the iPhone OS </a:t>
            </a:r>
            <a:r>
              <a:rPr lang="en-US" dirty="0" err="1">
                <a:solidFill>
                  <a:prstClr val="white">
                    <a:lumMod val="75000"/>
                  </a:prstClr>
                </a:solidFill>
                <a:latin typeface="Georgia"/>
                <a:cs typeface="Georgia"/>
              </a:rPr>
              <a:t>WebKit</a:t>
            </a:r>
            <a:r>
              <a:rPr lang="en-US" dirty="0">
                <a:solidFill>
                  <a:prstClr val="white">
                    <a:lumMod val="75000"/>
                  </a:prstClr>
                </a:solidFill>
                <a:latin typeface="Georgia"/>
                <a:cs typeface="Georgia"/>
              </a:rPr>
              <a:t> engine, and only code written in C, C++, and Objective-C may compile and directly link against the Documented APIs (e.g., Applications that link to Documented APIs through an intermediary translation or compatibility layer or tool are prohibited).</a:t>
            </a:r>
          </a:p>
        </p:txBody>
      </p:sp>
    </p:spTree>
    <p:extLst>
      <p:ext uri="{BB962C8B-B14F-4D97-AF65-F5344CB8AC3E}">
        <p14:creationId xmlns:p14="http://schemas.microsoft.com/office/powerpoint/2010/main" val="40498619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1989" y="2141730"/>
            <a:ext cx="7641037" cy="1200328"/>
          </a:xfrm>
          <a:prstGeom prst="rect">
            <a:avLst/>
          </a:prstGeom>
        </p:spPr>
        <p:txBody>
          <a:bodyPr wrap="square">
            <a:spAutoFit/>
          </a:bodyPr>
          <a:lstStyle/>
          <a:p>
            <a:pPr defTabSz="457200"/>
            <a:r>
              <a:rPr lang="en-US" sz="2400" b="1" dirty="0">
                <a:solidFill>
                  <a:prstClr val="black"/>
                </a:solidFill>
                <a:latin typeface="Georgia"/>
                <a:cs typeface="Georgia"/>
              </a:rPr>
              <a:t>3.3.1</a:t>
            </a:r>
            <a:r>
              <a:rPr lang="en-US" sz="2400" dirty="0">
                <a:solidFill>
                  <a:prstClr val="black"/>
                </a:solidFill>
                <a:latin typeface="Georgia"/>
                <a:cs typeface="Georgia"/>
              </a:rPr>
              <a:t> — Applications may only use Documented APIs in the manner prescribed by Apple and must not use or call any private APIs.</a:t>
            </a:r>
          </a:p>
        </p:txBody>
      </p:sp>
      <p:sp>
        <p:nvSpPr>
          <p:cNvPr id="5" name="Title 1"/>
          <p:cNvSpPr>
            <a:spLocks noGrp="1"/>
          </p:cNvSpPr>
          <p:nvPr>
            <p:ph type="title"/>
          </p:nvPr>
        </p:nvSpPr>
        <p:spPr>
          <a:xfrm>
            <a:off x="457200" y="274638"/>
            <a:ext cx="8229600" cy="1143000"/>
          </a:xfrm>
        </p:spPr>
        <p:txBody>
          <a:bodyPr/>
          <a:lstStyle/>
          <a:p>
            <a:r>
              <a:rPr lang="en-US" dirty="0" smtClean="0">
                <a:latin typeface="Georgia"/>
                <a:cs typeface="Georgia"/>
              </a:rPr>
              <a:t>3.3.1 September 2010</a:t>
            </a:r>
            <a:endParaRPr lang="en-US" dirty="0">
              <a:latin typeface="Georgia"/>
              <a:cs typeface="Georgia"/>
            </a:endParaRPr>
          </a:p>
        </p:txBody>
      </p:sp>
    </p:spTree>
    <p:extLst>
      <p:ext uri="{BB962C8B-B14F-4D97-AF65-F5344CB8AC3E}">
        <p14:creationId xmlns:p14="http://schemas.microsoft.com/office/powerpoint/2010/main" val="2610933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27384"/>
            <a:ext cx="521497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4071934" y="904240"/>
            <a:ext cx="4964562" cy="830997"/>
          </a:xfrm>
          <a:prstGeom prst="rect">
            <a:avLst/>
          </a:prstGeom>
          <a:noFill/>
        </p:spPr>
        <p:txBody>
          <a:bodyPr wrap="square" rtlCol="0">
            <a:spAutoFit/>
          </a:bodyPr>
          <a:lstStyle/>
          <a:p>
            <a:pPr algn="r" defTabSz="457200"/>
            <a:r>
              <a:rPr lang="en-US" sz="4800" dirty="0" smtClean="0">
                <a:solidFill>
                  <a:prstClr val="white"/>
                </a:solidFill>
                <a:cs typeface="Georgia"/>
              </a:rPr>
              <a:t>OPPDATERINGER</a:t>
            </a:r>
            <a:endParaRPr lang="en-US" sz="4800" dirty="0">
              <a:solidFill>
                <a:prstClr val="white"/>
              </a:solidFill>
              <a:cs typeface="Georgia"/>
            </a:endParaRPr>
          </a:p>
        </p:txBody>
      </p:sp>
      <p:sp>
        <p:nvSpPr>
          <p:cNvPr id="5" name="TextBox 4"/>
          <p:cNvSpPr txBox="1"/>
          <p:nvPr/>
        </p:nvSpPr>
        <p:spPr>
          <a:xfrm>
            <a:off x="4649932" y="2276872"/>
            <a:ext cx="4248472" cy="3416320"/>
          </a:xfrm>
          <a:prstGeom prst="rect">
            <a:avLst/>
          </a:prstGeom>
          <a:noFill/>
        </p:spPr>
        <p:txBody>
          <a:bodyPr wrap="square" rtlCol="0">
            <a:spAutoFit/>
          </a:bodyPr>
          <a:lstStyle/>
          <a:p>
            <a:pPr marL="285750" indent="-285750">
              <a:buFont typeface="Arial" pitchFamily="34" charset="0"/>
              <a:buChar char="•"/>
            </a:pPr>
            <a:r>
              <a:rPr lang="nb-NO" sz="2400" dirty="0" smtClean="0">
                <a:solidFill>
                  <a:prstClr val="white"/>
                </a:solidFill>
              </a:rPr>
              <a:t>Grunnleggende iPad støtte 24 timer etter Apple la ut SDK</a:t>
            </a:r>
            <a:br>
              <a:rPr lang="nb-NO" sz="2400" dirty="0" smtClean="0">
                <a:solidFill>
                  <a:prstClr val="white"/>
                </a:solidFill>
              </a:rPr>
            </a:br>
            <a:endParaRPr lang="nb-NO" sz="2400" dirty="0" smtClean="0">
              <a:solidFill>
                <a:prstClr val="white"/>
              </a:solidFill>
            </a:endParaRPr>
          </a:p>
          <a:p>
            <a:pPr marL="285750" indent="-285750">
              <a:buFont typeface="Arial" pitchFamily="34" charset="0"/>
              <a:buChar char="•"/>
            </a:pPr>
            <a:r>
              <a:rPr lang="nb-NO" sz="2400" dirty="0" smtClean="0">
                <a:solidFill>
                  <a:prstClr val="white"/>
                </a:solidFill>
              </a:rPr>
              <a:t>iOS 4.3 allerede støttet</a:t>
            </a:r>
            <a:br>
              <a:rPr lang="nb-NO" sz="2400" dirty="0" smtClean="0">
                <a:solidFill>
                  <a:prstClr val="white"/>
                </a:solidFill>
              </a:rPr>
            </a:br>
            <a:endParaRPr lang="nb-NO" sz="2400" dirty="0" smtClean="0">
              <a:solidFill>
                <a:prstClr val="white"/>
              </a:solidFill>
            </a:endParaRPr>
          </a:p>
          <a:p>
            <a:pPr marL="285750" indent="-285750">
              <a:buFont typeface="Arial" pitchFamily="34" charset="0"/>
              <a:buChar char="•"/>
            </a:pPr>
            <a:r>
              <a:rPr lang="nb-NO" sz="2400" dirty="0" smtClean="0">
                <a:solidFill>
                  <a:prstClr val="white"/>
                </a:solidFill>
              </a:rPr>
              <a:t>Stor MT 4.0 oppdatering med. NET 4.0 snart</a:t>
            </a:r>
            <a:r>
              <a:rPr lang="nb-NO" sz="2400" dirty="0">
                <a:solidFill>
                  <a:prstClr val="white"/>
                </a:solidFill>
              </a:rPr>
              <a:t/>
            </a:r>
            <a:br>
              <a:rPr lang="nb-NO" sz="2400" dirty="0">
                <a:solidFill>
                  <a:prstClr val="white"/>
                </a:solidFill>
              </a:rPr>
            </a:br>
            <a:endParaRPr lang="nb-NO" sz="2400" dirty="0" smtClean="0">
              <a:solidFill>
                <a:prstClr val="white"/>
              </a:solidFill>
            </a:endParaRPr>
          </a:p>
        </p:txBody>
      </p:sp>
    </p:spTree>
    <p:extLst>
      <p:ext uri="{BB962C8B-B14F-4D97-AF65-F5344CB8AC3E}">
        <p14:creationId xmlns:p14="http://schemas.microsoft.com/office/powerpoint/2010/main" val="3862738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27384"/>
            <a:ext cx="521497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4071934" y="904240"/>
            <a:ext cx="4964562" cy="830997"/>
          </a:xfrm>
          <a:prstGeom prst="rect">
            <a:avLst/>
          </a:prstGeom>
          <a:noFill/>
        </p:spPr>
        <p:txBody>
          <a:bodyPr wrap="square" rtlCol="0">
            <a:spAutoFit/>
          </a:bodyPr>
          <a:lstStyle/>
          <a:p>
            <a:pPr algn="r" defTabSz="457200"/>
            <a:r>
              <a:rPr lang="en-US" sz="4800" dirty="0" smtClean="0">
                <a:solidFill>
                  <a:prstClr val="white"/>
                </a:solidFill>
                <a:cs typeface="Georgia"/>
              </a:rPr>
              <a:t>PATTENTER</a:t>
            </a:r>
            <a:endParaRPr lang="en-US" sz="4800" dirty="0">
              <a:solidFill>
                <a:prstClr val="white"/>
              </a:solidFill>
              <a:cs typeface="Georgia"/>
            </a:endParaRPr>
          </a:p>
        </p:txBody>
      </p:sp>
      <p:sp>
        <p:nvSpPr>
          <p:cNvPr id="5" name="TextBox 4"/>
          <p:cNvSpPr txBox="1"/>
          <p:nvPr/>
        </p:nvSpPr>
        <p:spPr>
          <a:xfrm>
            <a:off x="4649932" y="2276872"/>
            <a:ext cx="4248472" cy="2677656"/>
          </a:xfrm>
          <a:prstGeom prst="rect">
            <a:avLst/>
          </a:prstGeom>
          <a:noFill/>
        </p:spPr>
        <p:txBody>
          <a:bodyPr wrap="square" rtlCol="0">
            <a:spAutoFit/>
          </a:bodyPr>
          <a:lstStyle/>
          <a:p>
            <a:pPr marL="285750" indent="-285750">
              <a:buFont typeface="Arial" pitchFamily="34" charset="0"/>
              <a:buChar char="•"/>
            </a:pPr>
            <a:r>
              <a:rPr lang="nb-NO" sz="2400" dirty="0" smtClean="0">
                <a:solidFill>
                  <a:prstClr val="white"/>
                </a:solidFill>
              </a:rPr>
              <a:t>Open Spesification Promisse (.NET BLC, CLR, CLI, C#)</a:t>
            </a:r>
            <a:br>
              <a:rPr lang="nb-NO" sz="2400" dirty="0" smtClean="0">
                <a:solidFill>
                  <a:prstClr val="white"/>
                </a:solidFill>
              </a:rPr>
            </a:br>
            <a:endParaRPr lang="nb-NO" sz="2400" dirty="0" smtClean="0">
              <a:solidFill>
                <a:prstClr val="white"/>
              </a:solidFill>
            </a:endParaRPr>
          </a:p>
          <a:p>
            <a:pPr marL="285750" indent="-285750">
              <a:buFont typeface="Arial" pitchFamily="34" charset="0"/>
              <a:buChar char="•"/>
            </a:pPr>
            <a:r>
              <a:rPr lang="nb-NO" sz="2400" dirty="0" smtClean="0">
                <a:solidFill>
                  <a:prstClr val="white"/>
                </a:solidFill>
              </a:rPr>
              <a:t>Tett samarbeid med Microsoft</a:t>
            </a:r>
            <a:br>
              <a:rPr lang="nb-NO" sz="2400" dirty="0" smtClean="0">
                <a:solidFill>
                  <a:prstClr val="white"/>
                </a:solidFill>
              </a:rPr>
            </a:br>
            <a:endParaRPr lang="nb-NO" sz="2400" dirty="0" smtClean="0">
              <a:solidFill>
                <a:prstClr val="white"/>
              </a:solidFill>
            </a:endParaRPr>
          </a:p>
          <a:p>
            <a:pPr marL="285750" indent="-285750">
              <a:buFont typeface="Arial" pitchFamily="34" charset="0"/>
              <a:buChar char="•"/>
            </a:pPr>
            <a:r>
              <a:rPr lang="nb-NO" sz="2400" dirty="0" smtClean="0">
                <a:solidFill>
                  <a:prstClr val="white"/>
                </a:solidFill>
              </a:rPr>
              <a:t>Novell avtale med Microsoft</a:t>
            </a:r>
          </a:p>
        </p:txBody>
      </p:sp>
    </p:spTree>
    <p:extLst>
      <p:ext uri="{BB962C8B-B14F-4D97-AF65-F5344CB8AC3E}">
        <p14:creationId xmlns:p14="http://schemas.microsoft.com/office/powerpoint/2010/main" val="2183476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magnusson.as/wp-content/uploads/2010/01/androi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18037" cy="68385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4067944" y="2924944"/>
            <a:ext cx="1053454" cy="1254676"/>
          </a:xfrm>
          <a:prstGeom prst="rect">
            <a:avLst/>
          </a:prstGeom>
        </p:spPr>
      </p:pic>
    </p:spTree>
    <p:extLst>
      <p:ext uri="{BB962C8B-B14F-4D97-AF65-F5344CB8AC3E}">
        <p14:creationId xmlns:p14="http://schemas.microsoft.com/office/powerpoint/2010/main" val="222053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27384"/>
            <a:ext cx="5214974" cy="6885384"/>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4139952" y="904240"/>
            <a:ext cx="4680520" cy="830997"/>
          </a:xfrm>
          <a:prstGeom prst="rect">
            <a:avLst/>
          </a:prstGeom>
          <a:noFill/>
        </p:spPr>
        <p:txBody>
          <a:bodyPr wrap="square" rtlCol="0">
            <a:spAutoFit/>
          </a:bodyPr>
          <a:lstStyle/>
          <a:p>
            <a:pPr algn="r" defTabSz="457200"/>
            <a:r>
              <a:rPr lang="en-US" sz="4800" dirty="0" err="1" smtClean="0">
                <a:solidFill>
                  <a:prstClr val="white"/>
                </a:solidFill>
                <a:cs typeface="Georgia"/>
              </a:rPr>
              <a:t>MonoDroid</a:t>
            </a:r>
            <a:endParaRPr lang="en-US" sz="4800" dirty="0">
              <a:solidFill>
                <a:prstClr val="white"/>
              </a:solidFill>
              <a:cs typeface="Georgia"/>
            </a:endParaRPr>
          </a:p>
        </p:txBody>
      </p:sp>
      <p:sp>
        <p:nvSpPr>
          <p:cNvPr id="5" name="TextBox 4"/>
          <p:cNvSpPr txBox="1"/>
          <p:nvPr/>
        </p:nvSpPr>
        <p:spPr>
          <a:xfrm>
            <a:off x="4649932" y="1988840"/>
            <a:ext cx="4248472" cy="3416320"/>
          </a:xfrm>
          <a:prstGeom prst="rect">
            <a:avLst/>
          </a:prstGeom>
          <a:noFill/>
        </p:spPr>
        <p:txBody>
          <a:bodyPr wrap="square" rtlCol="0">
            <a:spAutoFit/>
          </a:bodyPr>
          <a:lstStyle/>
          <a:p>
            <a:pPr marL="285750" indent="-285750">
              <a:buFont typeface="Arial" pitchFamily="34" charset="0"/>
              <a:buChar char="•"/>
            </a:pPr>
            <a:r>
              <a:rPr lang="nb-NO" sz="2400" dirty="0" smtClean="0">
                <a:solidFill>
                  <a:prstClr val="white"/>
                </a:solidFill>
              </a:rPr>
              <a:t>Annonsert av Novell i 2010</a:t>
            </a:r>
            <a:r>
              <a:rPr lang="nb-NO" sz="2400" dirty="0">
                <a:solidFill>
                  <a:prstClr val="white"/>
                </a:solidFill>
              </a:rPr>
              <a:t/>
            </a:r>
            <a:br>
              <a:rPr lang="nb-NO" sz="2400" dirty="0">
                <a:solidFill>
                  <a:prstClr val="white"/>
                </a:solidFill>
              </a:rPr>
            </a:br>
            <a:endParaRPr lang="nb-NO" sz="2400" dirty="0" smtClean="0">
              <a:solidFill>
                <a:prstClr val="white"/>
              </a:solidFill>
            </a:endParaRPr>
          </a:p>
          <a:p>
            <a:pPr marL="285750" indent="-285750">
              <a:buFont typeface="Arial" pitchFamily="34" charset="0"/>
              <a:buChar char="•"/>
            </a:pPr>
            <a:r>
              <a:rPr lang="nb-NO" sz="2400" dirty="0" smtClean="0">
                <a:solidFill>
                  <a:prstClr val="white"/>
                </a:solidFill>
              </a:rPr>
              <a:t>Lar. NET utviklere skrive native apps i C# for Android telefoner og tablets</a:t>
            </a:r>
            <a:r>
              <a:rPr lang="nb-NO" sz="2400" dirty="0">
                <a:solidFill>
                  <a:prstClr val="white"/>
                </a:solidFill>
              </a:rPr>
              <a:t/>
            </a:r>
            <a:br>
              <a:rPr lang="nb-NO" sz="2400" dirty="0">
                <a:solidFill>
                  <a:prstClr val="white"/>
                </a:solidFill>
              </a:rPr>
            </a:br>
            <a:endParaRPr lang="nb-NO" sz="2400" dirty="0">
              <a:solidFill>
                <a:prstClr val="white"/>
              </a:solidFill>
            </a:endParaRPr>
          </a:p>
          <a:p>
            <a:pPr marL="285750" indent="-285750">
              <a:buFont typeface="Arial" pitchFamily="34" charset="0"/>
              <a:buChar char="•"/>
            </a:pPr>
            <a:r>
              <a:rPr lang="nb-NO" sz="2400" dirty="0" smtClean="0">
                <a:solidFill>
                  <a:prstClr val="white"/>
                </a:solidFill>
              </a:rPr>
              <a:t>Foreløbig i beta – versjon 1 ventes snart</a:t>
            </a:r>
          </a:p>
          <a:p>
            <a:pPr marL="285750" indent="-285750">
              <a:buFont typeface="Arial" pitchFamily="34" charset="0"/>
              <a:buChar char="•"/>
            </a:pPr>
            <a:endParaRPr lang="nb-NO" sz="2400" dirty="0" smtClean="0">
              <a:solidFill>
                <a:prstClr val="white"/>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4071934" cy="459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8150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27384"/>
            <a:ext cx="5214974" cy="6885384"/>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4139952" y="904240"/>
            <a:ext cx="4680520" cy="830997"/>
          </a:xfrm>
          <a:prstGeom prst="rect">
            <a:avLst/>
          </a:prstGeom>
          <a:noFill/>
        </p:spPr>
        <p:txBody>
          <a:bodyPr wrap="square" rtlCol="0">
            <a:spAutoFit/>
          </a:bodyPr>
          <a:lstStyle/>
          <a:p>
            <a:pPr algn="r" defTabSz="457200"/>
            <a:r>
              <a:rPr lang="en-US" sz="4800" dirty="0" err="1" smtClean="0">
                <a:solidFill>
                  <a:prstClr val="white"/>
                </a:solidFill>
                <a:cs typeface="Georgia"/>
              </a:rPr>
              <a:t>MonoDroid</a:t>
            </a:r>
            <a:endParaRPr lang="en-US" sz="4800" dirty="0">
              <a:solidFill>
                <a:prstClr val="white"/>
              </a:solidFill>
              <a:cs typeface="Georgia"/>
            </a:endParaRPr>
          </a:p>
        </p:txBody>
      </p:sp>
      <p:sp>
        <p:nvSpPr>
          <p:cNvPr id="5" name="TextBox 4"/>
          <p:cNvSpPr txBox="1"/>
          <p:nvPr/>
        </p:nvSpPr>
        <p:spPr>
          <a:xfrm>
            <a:off x="4649932" y="1988840"/>
            <a:ext cx="4248472" cy="3785652"/>
          </a:xfrm>
          <a:prstGeom prst="rect">
            <a:avLst/>
          </a:prstGeom>
          <a:noFill/>
        </p:spPr>
        <p:txBody>
          <a:bodyPr wrap="square" rtlCol="0">
            <a:spAutoFit/>
          </a:bodyPr>
          <a:lstStyle/>
          <a:p>
            <a:pPr marL="285750" indent="-285750">
              <a:buFont typeface="Arial" pitchFamily="34" charset="0"/>
              <a:buChar char="•"/>
            </a:pPr>
            <a:r>
              <a:rPr lang="nb-NO" sz="2400" dirty="0" smtClean="0">
                <a:solidFill>
                  <a:prstClr val="white"/>
                </a:solidFill>
              </a:rPr>
              <a:t>Visual Studio 2010</a:t>
            </a:r>
            <a:r>
              <a:rPr lang="nb-NO" sz="2400" dirty="0">
                <a:solidFill>
                  <a:prstClr val="white"/>
                </a:solidFill>
              </a:rPr>
              <a:t/>
            </a:r>
            <a:br>
              <a:rPr lang="nb-NO" sz="2400" dirty="0">
                <a:solidFill>
                  <a:prstClr val="white"/>
                </a:solidFill>
              </a:rPr>
            </a:br>
            <a:endParaRPr lang="nb-NO" sz="2400" dirty="0" smtClean="0">
              <a:solidFill>
                <a:prstClr val="white"/>
              </a:solidFill>
            </a:endParaRPr>
          </a:p>
          <a:p>
            <a:pPr marL="285750" indent="-285750">
              <a:buFont typeface="Arial" pitchFamily="34" charset="0"/>
              <a:buChar char="•"/>
            </a:pPr>
            <a:r>
              <a:rPr lang="nb-NO" sz="2400" dirty="0" smtClean="0">
                <a:solidFill>
                  <a:prstClr val="white"/>
                </a:solidFill>
              </a:rPr>
              <a:t>Største del av .NET 3.5</a:t>
            </a:r>
          </a:p>
          <a:p>
            <a:pPr marL="285750" indent="-285750">
              <a:buFont typeface="Arial" pitchFamily="34" charset="0"/>
              <a:buChar char="•"/>
            </a:pPr>
            <a:endParaRPr lang="nb-NO" sz="2400" dirty="0">
              <a:solidFill>
                <a:prstClr val="white"/>
              </a:solidFill>
            </a:endParaRPr>
          </a:p>
          <a:p>
            <a:pPr marL="285750" indent="-285750">
              <a:buFont typeface="Arial" pitchFamily="34" charset="0"/>
              <a:buChar char="•"/>
            </a:pPr>
            <a:r>
              <a:rPr lang="nb-NO" sz="2400" dirty="0" smtClean="0">
                <a:solidFill>
                  <a:prstClr val="white"/>
                </a:solidFill>
              </a:rPr>
              <a:t>Side-by-side med Dalvik</a:t>
            </a:r>
          </a:p>
          <a:p>
            <a:pPr marL="285750" indent="-285750">
              <a:buFont typeface="Arial" pitchFamily="34" charset="0"/>
              <a:buChar char="•"/>
            </a:pPr>
            <a:endParaRPr lang="nb-NO" sz="2400" dirty="0">
              <a:solidFill>
                <a:prstClr val="white"/>
              </a:solidFill>
            </a:endParaRPr>
          </a:p>
          <a:p>
            <a:pPr marL="285750" indent="-285750">
              <a:buFont typeface="Arial" pitchFamily="34" charset="0"/>
              <a:buChar char="•"/>
            </a:pPr>
            <a:r>
              <a:rPr lang="nb-NO" sz="2400" dirty="0" smtClean="0">
                <a:solidFill>
                  <a:prstClr val="white"/>
                </a:solidFill>
              </a:rPr>
              <a:t>Mono &lt;-&gt; Dalvik via JNI proxyer</a:t>
            </a:r>
            <a:br>
              <a:rPr lang="nb-NO" sz="2400" dirty="0" smtClean="0">
                <a:solidFill>
                  <a:prstClr val="white"/>
                </a:solidFill>
              </a:rPr>
            </a:br>
            <a:endParaRPr lang="nb-NO" sz="2400" dirty="0" smtClean="0">
              <a:solidFill>
                <a:prstClr val="white"/>
              </a:solidFill>
            </a:endParaRPr>
          </a:p>
          <a:p>
            <a:pPr marL="285750" indent="-285750">
              <a:buFont typeface="Arial" pitchFamily="34" charset="0"/>
              <a:buChar char="•"/>
            </a:pPr>
            <a:endParaRPr lang="nb-NO" sz="2400" dirty="0" smtClean="0">
              <a:solidFill>
                <a:prstClr val="white"/>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4071934" cy="459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9000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rchitectur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177" y="2060848"/>
            <a:ext cx="597217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0734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1142"/>
            <a:ext cx="7747170" cy="6650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770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03142993"/>
              </p:ext>
            </p:extLst>
          </p:nvPr>
        </p:nvGraphicFramePr>
        <p:xfrm>
          <a:off x="0" y="-3"/>
          <a:ext cx="9143999" cy="6858007"/>
        </p:xfrm>
        <a:graphic>
          <a:graphicData uri="http://schemas.openxmlformats.org/drawingml/2006/table">
            <a:tbl>
              <a:tblPr firstRow="1" bandRow="1">
                <a:tableStyleId>{F5AB1C69-6EDB-4FF4-983F-18BD219EF322}</a:tableStyleId>
              </a:tblPr>
              <a:tblGrid>
                <a:gridCol w="1593712"/>
                <a:gridCol w="2465981"/>
                <a:gridCol w="3191270"/>
                <a:gridCol w="1893036"/>
              </a:tblGrid>
              <a:tr h="550753">
                <a:tc>
                  <a:txBody>
                    <a:bodyPr/>
                    <a:lstStyle/>
                    <a:p>
                      <a:endParaRPr lang="nb-NO" b="0" dirty="0">
                        <a:solidFill>
                          <a:schemeClr val="bg1"/>
                        </a:solidFill>
                        <a:latin typeface="Segoe WP Black" pitchFamily="34" charset="0"/>
                      </a:endParaRPr>
                    </a:p>
                  </a:txBody>
                  <a:tcPr/>
                </a:tc>
                <a:tc>
                  <a:txBody>
                    <a:bodyPr/>
                    <a:lstStyle/>
                    <a:p>
                      <a:r>
                        <a:rPr lang="nb-NO" b="0" dirty="0" smtClean="0">
                          <a:latin typeface="Segoe WP Black" pitchFamily="34" charset="0"/>
                        </a:rPr>
                        <a:t>iOS</a:t>
                      </a:r>
                      <a:endParaRPr lang="nb-NO" b="0" dirty="0">
                        <a:latin typeface="Segoe WP Black" pitchFamily="34" charset="0"/>
                      </a:endParaRPr>
                    </a:p>
                  </a:txBody>
                  <a:tcPr/>
                </a:tc>
                <a:tc>
                  <a:txBody>
                    <a:bodyPr/>
                    <a:lstStyle/>
                    <a:p>
                      <a:r>
                        <a:rPr lang="nb-NO" b="0" dirty="0" smtClean="0">
                          <a:latin typeface="Segoe WP Black" pitchFamily="34" charset="0"/>
                        </a:rPr>
                        <a:t>WP7</a:t>
                      </a:r>
                      <a:endParaRPr lang="nb-NO" b="0" dirty="0">
                        <a:latin typeface="Segoe WP Black" pitchFamily="34" charset="0"/>
                      </a:endParaRPr>
                    </a:p>
                  </a:txBody>
                  <a:tcPr/>
                </a:tc>
                <a:tc>
                  <a:txBody>
                    <a:bodyPr/>
                    <a:lstStyle/>
                    <a:p>
                      <a:r>
                        <a:rPr lang="nb-NO" b="0" dirty="0" smtClean="0">
                          <a:latin typeface="Segoe WP Black" pitchFamily="34" charset="0"/>
                        </a:rPr>
                        <a:t>Android</a:t>
                      </a:r>
                      <a:endParaRPr lang="nb-NO" b="0" dirty="0">
                        <a:latin typeface="Segoe WP Black" pitchFamily="34" charset="0"/>
                      </a:endParaRPr>
                    </a:p>
                  </a:txBody>
                  <a:tcPr/>
                </a:tc>
              </a:tr>
              <a:tr h="550753">
                <a:tc>
                  <a:txBody>
                    <a:bodyPr/>
                    <a:lstStyle/>
                    <a:p>
                      <a:r>
                        <a:rPr lang="nb-NO" b="1" dirty="0" smtClean="0">
                          <a:solidFill>
                            <a:schemeClr val="bg1"/>
                          </a:solidFill>
                          <a:latin typeface="Segoe WP Black" pitchFamily="34" charset="0"/>
                        </a:rPr>
                        <a:t>IDE</a:t>
                      </a:r>
                      <a:endParaRPr lang="nb-NO" b="1" dirty="0">
                        <a:solidFill>
                          <a:schemeClr val="bg1"/>
                        </a:solidFill>
                        <a:latin typeface="Segoe WP Black" pitchFamily="34" charset="0"/>
                      </a:endParaRPr>
                    </a:p>
                  </a:txBody>
                  <a:tcPr>
                    <a:solidFill>
                      <a:schemeClr val="accent3"/>
                    </a:solidFill>
                  </a:tcPr>
                </a:tc>
                <a:tc>
                  <a:txBody>
                    <a:bodyPr/>
                    <a:lstStyle/>
                    <a:p>
                      <a:r>
                        <a:rPr lang="nb-NO" dirty="0" smtClean="0"/>
                        <a:t>MonoDevelop</a:t>
                      </a:r>
                      <a:endParaRPr lang="nb-NO" dirty="0"/>
                    </a:p>
                  </a:txBody>
                  <a:tcPr/>
                </a:tc>
                <a:tc>
                  <a:txBody>
                    <a:bodyPr/>
                    <a:lstStyle/>
                    <a:p>
                      <a:r>
                        <a:rPr lang="nb-NO" dirty="0" smtClean="0"/>
                        <a:t>Visual Studio</a:t>
                      </a:r>
                      <a:endParaRPr lang="nb-NO" dirty="0"/>
                    </a:p>
                  </a:txBody>
                  <a:tcPr/>
                </a:tc>
                <a:tc>
                  <a:txBody>
                    <a:bodyPr/>
                    <a:lstStyle/>
                    <a:p>
                      <a:r>
                        <a:rPr lang="nb-NO" dirty="0" smtClean="0"/>
                        <a:t>Visual Studio</a:t>
                      </a:r>
                      <a:endParaRPr lang="nb-NO" dirty="0"/>
                    </a:p>
                  </a:txBody>
                  <a:tcPr/>
                </a:tc>
              </a:tr>
              <a:tr h="550753">
                <a:tc>
                  <a:txBody>
                    <a:bodyPr/>
                    <a:lstStyle/>
                    <a:p>
                      <a:r>
                        <a:rPr lang="nb-NO" b="1" dirty="0" smtClean="0">
                          <a:solidFill>
                            <a:schemeClr val="bg1"/>
                          </a:solidFill>
                          <a:latin typeface="Segoe WP Black" pitchFamily="34" charset="0"/>
                        </a:rPr>
                        <a:t>View</a:t>
                      </a:r>
                      <a:endParaRPr lang="nb-NO" b="1" dirty="0">
                        <a:solidFill>
                          <a:schemeClr val="bg1"/>
                        </a:solidFill>
                        <a:latin typeface="Segoe WP Black" pitchFamily="34" charset="0"/>
                      </a:endParaRPr>
                    </a:p>
                  </a:txBody>
                  <a:tcPr>
                    <a:solidFill>
                      <a:schemeClr val="accent3"/>
                    </a:solidFill>
                  </a:tcPr>
                </a:tc>
                <a:tc>
                  <a:txBody>
                    <a:bodyPr/>
                    <a:lstStyle/>
                    <a:p>
                      <a:r>
                        <a:rPr lang="nb-NO" dirty="0" smtClean="0"/>
                        <a:t>XIB (Interface Builder)</a:t>
                      </a:r>
                      <a:endParaRPr lang="nb-NO" dirty="0"/>
                    </a:p>
                  </a:txBody>
                  <a:tcPr/>
                </a:tc>
                <a:tc>
                  <a:txBody>
                    <a:bodyPr/>
                    <a:lstStyle/>
                    <a:p>
                      <a:r>
                        <a:rPr lang="nb-NO" dirty="0" smtClean="0"/>
                        <a:t>XAML (Blend)</a:t>
                      </a:r>
                      <a:endParaRPr lang="nb-NO" dirty="0"/>
                    </a:p>
                  </a:txBody>
                  <a:tcPr/>
                </a:tc>
                <a:tc>
                  <a:txBody>
                    <a:bodyPr/>
                    <a:lstStyle/>
                    <a:p>
                      <a:r>
                        <a:rPr lang="nb-NO" dirty="0" smtClean="0"/>
                        <a:t>AXML</a:t>
                      </a:r>
                      <a:endParaRPr lang="nb-NO" dirty="0"/>
                    </a:p>
                  </a:txBody>
                  <a:tcPr/>
                </a:tc>
              </a:tr>
              <a:tr h="550753">
                <a:tc>
                  <a:txBody>
                    <a:bodyPr/>
                    <a:lstStyle/>
                    <a:p>
                      <a:endParaRPr lang="nb-NO" b="1" dirty="0">
                        <a:solidFill>
                          <a:schemeClr val="bg1"/>
                        </a:solidFill>
                        <a:latin typeface="Segoe WP Black" pitchFamily="34" charset="0"/>
                      </a:endParaRPr>
                    </a:p>
                  </a:txBody>
                  <a:tcPr>
                    <a:solidFill>
                      <a:schemeClr val="accent3"/>
                    </a:solidFill>
                  </a:tcPr>
                </a:tc>
                <a:tc>
                  <a:txBody>
                    <a:bodyPr/>
                    <a:lstStyle/>
                    <a:p>
                      <a:r>
                        <a:rPr lang="nb-NO" dirty="0" smtClean="0"/>
                        <a:t>UIViewController</a:t>
                      </a:r>
                      <a:endParaRPr lang="nb-NO" dirty="0"/>
                    </a:p>
                  </a:txBody>
                  <a:tcPr/>
                </a:tc>
                <a:tc>
                  <a:txBody>
                    <a:bodyPr/>
                    <a:lstStyle/>
                    <a:p>
                      <a:r>
                        <a:rPr lang="nb-NO" dirty="0" smtClean="0"/>
                        <a:t>PhoneApplicationPage</a:t>
                      </a:r>
                      <a:endParaRPr lang="nb-NO" dirty="0"/>
                    </a:p>
                  </a:txBody>
                  <a:tcPr/>
                </a:tc>
                <a:tc>
                  <a:txBody>
                    <a:bodyPr/>
                    <a:lstStyle/>
                    <a:p>
                      <a:r>
                        <a:rPr lang="nb-NO" dirty="0" smtClean="0"/>
                        <a:t>Activity</a:t>
                      </a:r>
                      <a:endParaRPr lang="nb-NO" dirty="0"/>
                    </a:p>
                  </a:txBody>
                  <a:tcPr/>
                </a:tc>
              </a:tr>
              <a:tr h="550753">
                <a:tc>
                  <a:txBody>
                    <a:bodyPr/>
                    <a:lstStyle/>
                    <a:p>
                      <a:endParaRPr lang="nb-NO" b="1" dirty="0">
                        <a:solidFill>
                          <a:schemeClr val="bg1"/>
                        </a:solidFill>
                        <a:latin typeface="Segoe WP Black" pitchFamily="34" charset="0"/>
                      </a:endParaRPr>
                    </a:p>
                  </a:txBody>
                  <a:tcPr>
                    <a:solidFill>
                      <a:schemeClr val="accent3"/>
                    </a:solidFill>
                  </a:tcPr>
                </a:tc>
                <a:tc>
                  <a:txBody>
                    <a:bodyPr/>
                    <a:lstStyle/>
                    <a:p>
                      <a:r>
                        <a:rPr lang="nb-NO" dirty="0" smtClean="0"/>
                        <a:t>UITableView</a:t>
                      </a:r>
                      <a:endParaRPr lang="nb-NO" dirty="0"/>
                    </a:p>
                  </a:txBody>
                  <a:tcPr/>
                </a:tc>
                <a:tc>
                  <a:txBody>
                    <a:bodyPr/>
                    <a:lstStyle/>
                    <a:p>
                      <a:r>
                        <a:rPr lang="nb-NO" dirty="0" smtClean="0"/>
                        <a:t>ListBox</a:t>
                      </a:r>
                      <a:endParaRPr lang="nb-NO" dirty="0"/>
                    </a:p>
                  </a:txBody>
                  <a:tcPr/>
                </a:tc>
                <a:tc>
                  <a:txBody>
                    <a:bodyPr/>
                    <a:lstStyle/>
                    <a:p>
                      <a:r>
                        <a:rPr lang="nb-NO" dirty="0" smtClean="0"/>
                        <a:t>ListView</a:t>
                      </a:r>
                      <a:endParaRPr lang="nb-NO" dirty="0"/>
                    </a:p>
                  </a:txBody>
                  <a:tcPr/>
                </a:tc>
              </a:tr>
              <a:tr h="550753">
                <a:tc>
                  <a:txBody>
                    <a:bodyPr/>
                    <a:lstStyle/>
                    <a:p>
                      <a:endParaRPr lang="nb-NO" b="1" dirty="0">
                        <a:solidFill>
                          <a:schemeClr val="bg1"/>
                        </a:solidFill>
                        <a:latin typeface="Segoe WP Black" pitchFamily="34" charset="0"/>
                      </a:endParaRPr>
                    </a:p>
                  </a:txBody>
                  <a:tcPr>
                    <a:solidFill>
                      <a:schemeClr val="accent3"/>
                    </a:solidFill>
                  </a:tcPr>
                </a:tc>
                <a:tc>
                  <a:txBody>
                    <a:bodyPr/>
                    <a:lstStyle/>
                    <a:p>
                      <a:r>
                        <a:rPr lang="nb-NO" dirty="0" smtClean="0"/>
                        <a:t>UITableViewCell</a:t>
                      </a:r>
                      <a:endParaRPr lang="nb-NO" dirty="0"/>
                    </a:p>
                  </a:txBody>
                  <a:tcPr/>
                </a:tc>
                <a:tc>
                  <a:txBody>
                    <a:bodyPr/>
                    <a:lstStyle/>
                    <a:p>
                      <a:r>
                        <a:rPr lang="nb-NO" dirty="0" smtClean="0"/>
                        <a:t>ListBox.ItemTemplate</a:t>
                      </a:r>
                      <a:endParaRPr lang="nb-NO" dirty="0"/>
                    </a:p>
                  </a:txBody>
                  <a:tcPr/>
                </a:tc>
                <a:tc>
                  <a:txBody>
                    <a:bodyPr/>
                    <a:lstStyle/>
                    <a:p>
                      <a:r>
                        <a:rPr lang="nb-NO" dirty="0" smtClean="0"/>
                        <a:t>n/a (any view)</a:t>
                      </a:r>
                      <a:endParaRPr lang="nb-NO" dirty="0"/>
                    </a:p>
                  </a:txBody>
                  <a:tcPr/>
                </a:tc>
              </a:tr>
              <a:tr h="550753">
                <a:tc>
                  <a:txBody>
                    <a:bodyPr/>
                    <a:lstStyle/>
                    <a:p>
                      <a:endParaRPr lang="nb-NO" b="1" dirty="0">
                        <a:solidFill>
                          <a:schemeClr val="bg1"/>
                        </a:solidFill>
                        <a:latin typeface="Segoe WP Black" pitchFamily="34" charset="0"/>
                      </a:endParaRPr>
                    </a:p>
                  </a:txBody>
                  <a:tcPr>
                    <a:solidFill>
                      <a:schemeClr val="accent3"/>
                    </a:solidFill>
                  </a:tcPr>
                </a:tc>
                <a:tc>
                  <a:txBody>
                    <a:bodyPr/>
                    <a:lstStyle/>
                    <a:p>
                      <a:r>
                        <a:rPr lang="nb-NO" dirty="0" smtClean="0"/>
                        <a:t>UITableViewSource</a:t>
                      </a:r>
                      <a:endParaRPr lang="nb-NO" dirty="0"/>
                    </a:p>
                  </a:txBody>
                  <a:tcPr/>
                </a:tc>
                <a:tc>
                  <a:txBody>
                    <a:bodyPr/>
                    <a:lstStyle/>
                    <a:p>
                      <a:r>
                        <a:rPr lang="nb-NO" dirty="0" smtClean="0"/>
                        <a:t>n/a</a:t>
                      </a:r>
                      <a:r>
                        <a:rPr lang="nb-NO" baseline="0" dirty="0" smtClean="0"/>
                        <a:t> (data binding)</a:t>
                      </a:r>
                      <a:endParaRPr lang="nb-NO" dirty="0"/>
                    </a:p>
                  </a:txBody>
                  <a:tcPr/>
                </a:tc>
                <a:tc>
                  <a:txBody>
                    <a:bodyPr/>
                    <a:lstStyle/>
                    <a:p>
                      <a:r>
                        <a:rPr lang="nb-NO" dirty="0" smtClean="0"/>
                        <a:t>BaseAdapter</a:t>
                      </a:r>
                      <a:endParaRPr lang="nb-NO" dirty="0"/>
                    </a:p>
                  </a:txBody>
                  <a:tcPr/>
                </a:tc>
              </a:tr>
              <a:tr h="950615">
                <a:tc>
                  <a:txBody>
                    <a:bodyPr/>
                    <a:lstStyle/>
                    <a:p>
                      <a:r>
                        <a:rPr lang="nb-NO" b="1" dirty="0" smtClean="0">
                          <a:solidFill>
                            <a:schemeClr val="bg1"/>
                          </a:solidFill>
                          <a:latin typeface="Segoe WP Black" pitchFamily="34" charset="0"/>
                        </a:rPr>
                        <a:t>Navigation</a:t>
                      </a:r>
                      <a:endParaRPr lang="nb-NO" b="1" dirty="0">
                        <a:solidFill>
                          <a:schemeClr val="bg1"/>
                        </a:solidFill>
                        <a:latin typeface="Segoe WP Black" pitchFamily="34" charset="0"/>
                      </a:endParaRPr>
                    </a:p>
                  </a:txBody>
                  <a:tcPr>
                    <a:solidFill>
                      <a:schemeClr val="accent3"/>
                    </a:solidFill>
                  </a:tcPr>
                </a:tc>
                <a:tc>
                  <a:txBody>
                    <a:bodyPr/>
                    <a:lstStyle/>
                    <a:p>
                      <a:r>
                        <a:rPr lang="nb-NO" dirty="0" smtClean="0"/>
                        <a:t>NavigationController</a:t>
                      </a:r>
                      <a:br>
                        <a:rPr lang="nb-NO" dirty="0" smtClean="0"/>
                      </a:br>
                      <a:r>
                        <a:rPr lang="nb-NO" dirty="0" smtClean="0"/>
                        <a:t>.PushViewController()</a:t>
                      </a:r>
                      <a:endParaRPr lang="nb-NO" dirty="0"/>
                    </a:p>
                  </a:txBody>
                  <a:tcPr/>
                </a:tc>
                <a:tc>
                  <a:txBody>
                    <a:bodyPr/>
                    <a:lstStyle/>
                    <a:p>
                      <a:r>
                        <a:rPr lang="nb-NO" dirty="0" smtClean="0"/>
                        <a:t>NavigationService.Navigate()</a:t>
                      </a:r>
                      <a:endParaRPr lang="nb-NO" dirty="0"/>
                    </a:p>
                  </a:txBody>
                  <a:tcPr/>
                </a:tc>
                <a:tc>
                  <a:txBody>
                    <a:bodyPr/>
                    <a:lstStyle/>
                    <a:p>
                      <a:r>
                        <a:rPr lang="nb-NO" dirty="0" smtClean="0"/>
                        <a:t>StartActivity()</a:t>
                      </a:r>
                      <a:endParaRPr lang="nb-NO" dirty="0"/>
                    </a:p>
                  </a:txBody>
                  <a:tcPr/>
                </a:tc>
              </a:tr>
              <a:tr h="550753">
                <a:tc>
                  <a:txBody>
                    <a:bodyPr/>
                    <a:lstStyle/>
                    <a:p>
                      <a:r>
                        <a:rPr lang="nb-NO" b="1" dirty="0" smtClean="0">
                          <a:solidFill>
                            <a:schemeClr val="bg1"/>
                          </a:solidFill>
                          <a:latin typeface="Segoe WP Black" pitchFamily="34" charset="0"/>
                        </a:rPr>
                        <a:t>Threading</a:t>
                      </a:r>
                      <a:endParaRPr lang="nb-NO" b="1" dirty="0">
                        <a:solidFill>
                          <a:schemeClr val="bg1"/>
                        </a:solidFill>
                        <a:latin typeface="Segoe WP Black" pitchFamily="34" charset="0"/>
                      </a:endParaRPr>
                    </a:p>
                  </a:txBody>
                  <a:tcPr>
                    <a:solidFill>
                      <a:schemeClr val="accent3"/>
                    </a:solidFill>
                  </a:tcPr>
                </a:tc>
                <a:tc>
                  <a:txBody>
                    <a:bodyPr/>
                    <a:lstStyle/>
                    <a:p>
                      <a:r>
                        <a:rPr lang="nb-NO" dirty="0" smtClean="0"/>
                        <a:t>InvokeOnMainThread</a:t>
                      </a:r>
                      <a:endParaRPr lang="nb-NO" dirty="0"/>
                    </a:p>
                  </a:txBody>
                  <a:tcPr/>
                </a:tc>
                <a:tc>
                  <a:txBody>
                    <a:bodyPr/>
                    <a:lstStyle/>
                    <a:p>
                      <a:r>
                        <a:rPr lang="nb-NO" dirty="0" smtClean="0"/>
                        <a:t>Dispatcher.BeginInvoke</a:t>
                      </a:r>
                      <a:endParaRPr lang="nb-NO" dirty="0"/>
                    </a:p>
                  </a:txBody>
                  <a:tcPr/>
                </a:tc>
                <a:tc>
                  <a:txBody>
                    <a:bodyPr/>
                    <a:lstStyle/>
                    <a:p>
                      <a:r>
                        <a:rPr lang="nb-NO" dirty="0" smtClean="0"/>
                        <a:t>RunOnUiThread</a:t>
                      </a:r>
                      <a:endParaRPr lang="nb-NO" dirty="0"/>
                    </a:p>
                  </a:txBody>
                  <a:tcPr/>
                </a:tc>
              </a:tr>
              <a:tr h="550753">
                <a:tc>
                  <a:txBody>
                    <a:bodyPr/>
                    <a:lstStyle/>
                    <a:p>
                      <a:r>
                        <a:rPr lang="nb-NO" b="1" dirty="0" smtClean="0">
                          <a:solidFill>
                            <a:schemeClr val="bg1"/>
                          </a:solidFill>
                          <a:latin typeface="Segoe WP Black" pitchFamily="34" charset="0"/>
                        </a:rPr>
                        <a:t>Model</a:t>
                      </a:r>
                      <a:endParaRPr lang="nb-NO" b="1" dirty="0">
                        <a:solidFill>
                          <a:schemeClr val="bg1"/>
                        </a:solidFill>
                        <a:latin typeface="Segoe WP Black" pitchFamily="34" charset="0"/>
                      </a:endParaRPr>
                    </a:p>
                  </a:txBody>
                  <a:tcPr>
                    <a:solidFill>
                      <a:schemeClr val="accent3"/>
                    </a:solidFill>
                  </a:tcPr>
                </a:tc>
                <a:tc gridSpan="3">
                  <a:txBody>
                    <a:bodyPr/>
                    <a:lstStyle/>
                    <a:p>
                      <a:r>
                        <a:rPr lang="nb-NO" dirty="0" smtClean="0"/>
                        <a:t>C# .NET</a:t>
                      </a:r>
                      <a:r>
                        <a:rPr lang="nb-NO" baseline="0" dirty="0" smtClean="0"/>
                        <a:t> objects – shared using Mono on iOS &amp; Android</a:t>
                      </a:r>
                      <a:endParaRPr lang="nb-NO" dirty="0"/>
                    </a:p>
                  </a:txBody>
                  <a:tcPr/>
                </a:tc>
                <a:tc hMerge="1">
                  <a:txBody>
                    <a:bodyPr/>
                    <a:lstStyle/>
                    <a:p>
                      <a:endParaRPr lang="nb-NO" dirty="0"/>
                    </a:p>
                  </a:txBody>
                  <a:tcPr/>
                </a:tc>
                <a:tc hMerge="1">
                  <a:txBody>
                    <a:bodyPr/>
                    <a:lstStyle/>
                    <a:p>
                      <a:endParaRPr lang="nb-NO" dirty="0"/>
                    </a:p>
                  </a:txBody>
                  <a:tcPr/>
                </a:tc>
              </a:tr>
              <a:tr h="950615">
                <a:tc>
                  <a:txBody>
                    <a:bodyPr/>
                    <a:lstStyle/>
                    <a:p>
                      <a:r>
                        <a:rPr lang="nb-NO" b="1" dirty="0" smtClean="0">
                          <a:solidFill>
                            <a:schemeClr val="bg1"/>
                          </a:solidFill>
                          <a:latin typeface="Segoe WP Black" pitchFamily="34" charset="0"/>
                        </a:rPr>
                        <a:t>Phone API</a:t>
                      </a:r>
                      <a:endParaRPr lang="nb-NO" b="1" dirty="0">
                        <a:solidFill>
                          <a:schemeClr val="bg1"/>
                        </a:solidFill>
                        <a:latin typeface="Segoe WP Black" pitchFamily="34" charset="0"/>
                      </a:endParaRPr>
                    </a:p>
                  </a:txBody>
                  <a:tcPr>
                    <a:solidFill>
                      <a:schemeClr val="accent3"/>
                    </a:solidFill>
                  </a:tcPr>
                </a:tc>
                <a:tc gridSpan="3">
                  <a:txBody>
                    <a:bodyPr/>
                    <a:lstStyle/>
                    <a:p>
                      <a:r>
                        <a:rPr lang="nb-NO" dirty="0" smtClean="0"/>
                        <a:t>MonoMobile.Extensions</a:t>
                      </a:r>
                      <a:r>
                        <a:rPr lang="nb-NO" baseline="0" dirty="0" smtClean="0"/>
                        <a:t> for unification of </a:t>
                      </a:r>
                      <a:br>
                        <a:rPr lang="nb-NO" baseline="0" dirty="0" smtClean="0"/>
                      </a:br>
                      <a:r>
                        <a:rPr lang="nb-NO" baseline="0" dirty="0" smtClean="0"/>
                        <a:t>Geolocation, Camera, Accelerometer i.e.</a:t>
                      </a:r>
                      <a:endParaRPr lang="nb-NO" dirty="0"/>
                    </a:p>
                  </a:txBody>
                  <a:tcPr/>
                </a:tc>
                <a:tc hMerge="1">
                  <a:txBody>
                    <a:bodyPr/>
                    <a:lstStyle/>
                    <a:p>
                      <a:endParaRPr lang="nb-NO" dirty="0"/>
                    </a:p>
                  </a:txBody>
                  <a:tcPr/>
                </a:tc>
                <a:tc hMerge="1">
                  <a:txBody>
                    <a:bodyPr/>
                    <a:lstStyle/>
                    <a:p>
                      <a:endParaRPr lang="nb-NO" dirty="0"/>
                    </a:p>
                  </a:txBody>
                  <a:tcPr/>
                </a:tc>
              </a:tr>
            </a:tbl>
          </a:graphicData>
        </a:graphic>
      </p:graphicFrame>
    </p:spTree>
    <p:extLst>
      <p:ext uri="{BB962C8B-B14F-4D97-AF65-F5344CB8AC3E}">
        <p14:creationId xmlns:p14="http://schemas.microsoft.com/office/powerpoint/2010/main" val="16055792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srcRect l="-395" r="11462"/>
          <a:stretch>
            <a:fillRect/>
          </a:stretch>
        </p:blipFill>
        <p:spPr bwMode="auto">
          <a:xfrm>
            <a:off x="0" y="0"/>
            <a:ext cx="9144000" cy="6858000"/>
          </a:xfrm>
          <a:prstGeom prst="rect">
            <a:avLst/>
          </a:prstGeom>
          <a:noFill/>
          <a:ln w="9525">
            <a:noFill/>
            <a:miter lim="800000"/>
            <a:headEnd/>
            <a:tailEnd/>
          </a:ln>
        </p:spPr>
      </p:pic>
      <p:sp>
        <p:nvSpPr>
          <p:cNvPr id="33795" name="Rektangel 2"/>
          <p:cNvSpPr>
            <a:spLocks noChangeArrowheads="1"/>
          </p:cNvSpPr>
          <p:nvPr/>
        </p:nvSpPr>
        <p:spPr bwMode="auto">
          <a:xfrm>
            <a:off x="228600" y="228600"/>
            <a:ext cx="8686800" cy="2277547"/>
          </a:xfrm>
          <a:prstGeom prst="rect">
            <a:avLst/>
          </a:prstGeom>
          <a:solidFill>
            <a:schemeClr val="bg1">
              <a:alpha val="65881"/>
            </a:schemeClr>
          </a:solidFill>
          <a:ln w="9525">
            <a:noFill/>
            <a:miter lim="800000"/>
            <a:headEnd/>
            <a:tailEnd/>
          </a:ln>
        </p:spPr>
        <p:txBody>
          <a:bodyPr wrap="square" lIns="182880" tIns="182880" rIns="182880" bIns="182880">
            <a:spAutoFit/>
          </a:bodyPr>
          <a:lstStyle/>
          <a:p>
            <a:pPr defTabSz="912813" fontAlgn="base">
              <a:spcBef>
                <a:spcPct val="0"/>
              </a:spcBef>
              <a:spcAft>
                <a:spcPct val="0"/>
              </a:spcAft>
            </a:pPr>
            <a:r>
              <a:rPr lang="en-US" sz="2800" i="1" dirty="0"/>
              <a:t>Ensure that any code that manipulates presentation only manipulates presentation, pushing all domain and data source logic into clearly separated areas of the program.</a:t>
            </a:r>
            <a:r>
              <a:rPr lang="en-US" sz="2800" dirty="0">
                <a:solidFill>
                  <a:srgbClr val="FFFFFF"/>
                </a:solidFill>
                <a:cs typeface="Arial" pitchFamily="34" charset="0"/>
              </a:rPr>
              <a:t/>
            </a:r>
            <a:br>
              <a:rPr lang="en-US" sz="2800" dirty="0">
                <a:solidFill>
                  <a:srgbClr val="FFFFFF"/>
                </a:solidFill>
                <a:cs typeface="Arial" pitchFamily="34" charset="0"/>
              </a:rPr>
            </a:br>
            <a:endParaRPr lang="en-US" sz="1600" i="1" dirty="0">
              <a:solidFill>
                <a:srgbClr val="FFFFFF"/>
              </a:solidFill>
              <a:cs typeface="Arial" pitchFamily="34" charset="0"/>
            </a:endParaRPr>
          </a:p>
          <a:p>
            <a:pPr defTabSz="912813" fontAlgn="base">
              <a:spcBef>
                <a:spcPct val="0"/>
              </a:spcBef>
              <a:spcAft>
                <a:spcPct val="0"/>
              </a:spcAft>
            </a:pPr>
            <a:r>
              <a:rPr lang="en-US" sz="2400" i="1" dirty="0" smtClean="0">
                <a:solidFill>
                  <a:srgbClr val="FFFFFF"/>
                </a:solidFill>
                <a:cs typeface="Arial" pitchFamily="34" charset="0"/>
              </a:rPr>
              <a:t>Martin </a:t>
            </a:r>
            <a:r>
              <a:rPr lang="en-US" sz="2400" i="1" dirty="0">
                <a:solidFill>
                  <a:srgbClr val="FFFFFF"/>
                </a:solidFill>
                <a:cs typeface="Arial" pitchFamily="34" charset="0"/>
              </a:rPr>
              <a:t>Fowler, </a:t>
            </a:r>
            <a:r>
              <a:rPr lang="en-US" sz="2400" i="1" dirty="0" err="1" smtClean="0">
                <a:solidFill>
                  <a:srgbClr val="FFFFFF"/>
                </a:solidFill>
                <a:cs typeface="Arial" pitchFamily="34" charset="0"/>
              </a:rPr>
              <a:t>Seperated</a:t>
            </a:r>
            <a:r>
              <a:rPr lang="en-US" sz="2400" i="1" dirty="0" smtClean="0">
                <a:solidFill>
                  <a:srgbClr val="FFFFFF"/>
                </a:solidFill>
                <a:cs typeface="Arial" pitchFamily="34" charset="0"/>
              </a:rPr>
              <a:t> Presentation, July 2006</a:t>
            </a:r>
            <a:endParaRPr lang="en-US" sz="2400" dirty="0">
              <a:solidFill>
                <a:srgbClr val="FFFFFF"/>
              </a:solidFill>
              <a:cs typeface="Arial" pitchFamily="34" charset="0"/>
            </a:endParaRPr>
          </a:p>
        </p:txBody>
      </p:sp>
    </p:spTree>
    <p:extLst>
      <p:ext uri="{BB962C8B-B14F-4D97-AF65-F5344CB8AC3E}">
        <p14:creationId xmlns:p14="http://schemas.microsoft.com/office/powerpoint/2010/main" val="363624878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268760"/>
            <a:ext cx="3000375"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956" y="1268760"/>
            <a:ext cx="2590800" cy="5019675"/>
          </a:xfrm>
          <a:prstGeom prst="rect">
            <a:avLst/>
          </a:prstGeom>
        </p:spPr>
      </p:pic>
      <p:sp>
        <p:nvSpPr>
          <p:cNvPr id="3" name="Right Arrow 2"/>
          <p:cNvSpPr/>
          <p:nvPr/>
        </p:nvSpPr>
        <p:spPr>
          <a:xfrm>
            <a:off x="4029475" y="2636912"/>
            <a:ext cx="1512168" cy="129614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b-NO" dirty="0" smtClean="0"/>
              <a:t>Lenker til samme fil</a:t>
            </a:r>
            <a:endParaRPr lang="nb-NO"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658177"/>
            <a:ext cx="7794921" cy="5630257"/>
          </a:xfrm>
          <a:prstGeom prst="rect">
            <a:avLst/>
          </a:prstGeom>
        </p:spPr>
      </p:pic>
    </p:spTree>
    <p:extLst>
      <p:ext uri="{BB962C8B-B14F-4D97-AF65-F5344CB8AC3E}">
        <p14:creationId xmlns:p14="http://schemas.microsoft.com/office/powerpoint/2010/main" val="94853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746" r="1495"/>
          <a:stretch/>
        </p:blipFill>
        <p:spPr bwMode="auto">
          <a:xfrm>
            <a:off x="1" y="0"/>
            <a:ext cx="407193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071934" y="0"/>
            <a:ext cx="5214974" cy="6858000"/>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mj-lt"/>
            </a:endParaRPr>
          </a:p>
        </p:txBody>
      </p:sp>
      <p:sp>
        <p:nvSpPr>
          <p:cNvPr id="2" name="Title 1"/>
          <p:cNvSpPr>
            <a:spLocks noGrp="1"/>
          </p:cNvSpPr>
          <p:nvPr>
            <p:ph type="title"/>
          </p:nvPr>
        </p:nvSpPr>
        <p:spPr>
          <a:xfrm>
            <a:off x="4429124" y="642918"/>
            <a:ext cx="4471990" cy="4586282"/>
          </a:xfrm>
        </p:spPr>
        <p:txBody>
          <a:bodyPr>
            <a:noAutofit/>
          </a:bodyPr>
          <a:lstStyle/>
          <a:p>
            <a:pPr algn="r"/>
            <a:r>
              <a:rPr lang="nb-NO" sz="4800" spc="-150" dirty="0" smtClean="0">
                <a:solidFill>
                  <a:schemeClr val="bg1"/>
                </a:solidFill>
                <a:latin typeface="Segoe WP SemiLight" pitchFamily="34" charset="0"/>
              </a:rPr>
              <a:t>HVA MED TELEFON-SPESIFIKKE API?</a:t>
            </a:r>
            <a:endParaRPr lang="en-US" sz="4800" spc="-150" dirty="0">
              <a:solidFill>
                <a:schemeClr val="bg1"/>
              </a:solidFill>
              <a:latin typeface="Segoe WP SemiLight" pitchFamily="34" charset="0"/>
            </a:endParaRPr>
          </a:p>
        </p:txBody>
      </p:sp>
      <p:sp>
        <p:nvSpPr>
          <p:cNvPr id="5" name="TextBox 4"/>
          <p:cNvSpPr txBox="1"/>
          <p:nvPr/>
        </p:nvSpPr>
        <p:spPr>
          <a:xfrm rot="16200000">
            <a:off x="-1256111" y="5333186"/>
            <a:ext cx="2743059" cy="230832"/>
          </a:xfrm>
          <a:prstGeom prst="rect">
            <a:avLst/>
          </a:prstGeom>
          <a:solidFill>
            <a:schemeClr val="tx1">
              <a:alpha val="50000"/>
            </a:schemeClr>
          </a:solidFill>
        </p:spPr>
        <p:txBody>
          <a:bodyPr wrap="none" rtlCol="0">
            <a:spAutoFit/>
          </a:bodyPr>
          <a:lstStyle/>
          <a:p>
            <a:r>
              <a:rPr lang="en-US" sz="900" dirty="0">
                <a:solidFill>
                  <a:schemeClr val="bg1"/>
                </a:solidFill>
              </a:rPr>
              <a:t>http://www.flickr.com/photos/howzey/2880455762/</a:t>
            </a:r>
          </a:p>
        </p:txBody>
      </p:sp>
    </p:spTree>
    <p:extLst>
      <p:ext uri="{BB962C8B-B14F-4D97-AF65-F5344CB8AC3E}">
        <p14:creationId xmlns:p14="http://schemas.microsoft.com/office/powerpoint/2010/main" val="10427087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homeserver\photos\Stock Photos\iStock_000008468780Smal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07" r="51032"/>
          <a:stretch/>
        </p:blipFill>
        <p:spPr bwMode="auto">
          <a:xfrm>
            <a:off x="0" y="-1"/>
            <a:ext cx="4071934"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11960" y="904240"/>
            <a:ext cx="4627240" cy="830997"/>
          </a:xfrm>
          <a:prstGeom prst="rect">
            <a:avLst/>
          </a:prstGeom>
          <a:noFill/>
        </p:spPr>
        <p:txBody>
          <a:bodyPr wrap="square" rtlCol="0">
            <a:spAutoFit/>
          </a:bodyPr>
          <a:lstStyle/>
          <a:p>
            <a:pPr algn="r" defTabSz="457200"/>
            <a:r>
              <a:rPr lang="en-US" sz="4800" dirty="0" smtClean="0">
                <a:solidFill>
                  <a:prstClr val="white"/>
                </a:solidFill>
                <a:cs typeface="Georgia"/>
              </a:rPr>
              <a:t>EKSEMPLER</a:t>
            </a:r>
            <a:endParaRPr lang="en-US" sz="4800" dirty="0">
              <a:solidFill>
                <a:prstClr val="white"/>
              </a:solidFill>
              <a:cs typeface="Georgia"/>
            </a:endParaRPr>
          </a:p>
        </p:txBody>
      </p:sp>
      <p:sp>
        <p:nvSpPr>
          <p:cNvPr id="7" name="TextBox 6"/>
          <p:cNvSpPr txBox="1"/>
          <p:nvPr/>
        </p:nvSpPr>
        <p:spPr>
          <a:xfrm>
            <a:off x="4644008" y="2276872"/>
            <a:ext cx="4248472" cy="3046988"/>
          </a:xfrm>
          <a:prstGeom prst="rect">
            <a:avLst/>
          </a:prstGeom>
          <a:noFill/>
        </p:spPr>
        <p:txBody>
          <a:bodyPr wrap="square" rtlCol="0">
            <a:spAutoFit/>
          </a:bodyPr>
          <a:lstStyle/>
          <a:p>
            <a:pPr marL="285750" indent="-285750">
              <a:buFont typeface="Arial" pitchFamily="34" charset="0"/>
              <a:buChar char="•"/>
            </a:pPr>
            <a:r>
              <a:rPr lang="nb-NO" sz="2400" dirty="0" smtClean="0">
                <a:solidFill>
                  <a:prstClr val="white"/>
                </a:solidFill>
              </a:rPr>
              <a:t>Accelerometer</a:t>
            </a:r>
          </a:p>
          <a:p>
            <a:pPr marL="285750" indent="-285750">
              <a:buFont typeface="Arial" pitchFamily="34" charset="0"/>
              <a:buChar char="•"/>
            </a:pPr>
            <a:r>
              <a:rPr lang="nb-NO" sz="2400" dirty="0" smtClean="0">
                <a:solidFill>
                  <a:prstClr val="white"/>
                </a:solidFill>
              </a:rPr>
              <a:t>Camera</a:t>
            </a:r>
          </a:p>
          <a:p>
            <a:pPr marL="285750" indent="-285750">
              <a:buFont typeface="Arial" pitchFamily="34" charset="0"/>
              <a:buChar char="•"/>
            </a:pPr>
            <a:r>
              <a:rPr lang="nb-NO" sz="2400" dirty="0" smtClean="0">
                <a:solidFill>
                  <a:prstClr val="white"/>
                </a:solidFill>
              </a:rPr>
              <a:t>Compass</a:t>
            </a:r>
          </a:p>
          <a:p>
            <a:pPr marL="285750" indent="-285750">
              <a:buFont typeface="Arial" pitchFamily="34" charset="0"/>
              <a:buChar char="•"/>
            </a:pPr>
            <a:r>
              <a:rPr lang="nb-NO" sz="2400" dirty="0" smtClean="0">
                <a:solidFill>
                  <a:prstClr val="white"/>
                </a:solidFill>
              </a:rPr>
              <a:t>Geolocation</a:t>
            </a:r>
          </a:p>
          <a:p>
            <a:pPr marL="285750" indent="-285750">
              <a:buFont typeface="Arial" pitchFamily="34" charset="0"/>
              <a:buChar char="•"/>
            </a:pPr>
            <a:r>
              <a:rPr lang="nb-NO" sz="2400" dirty="0" smtClean="0">
                <a:solidFill>
                  <a:prstClr val="white"/>
                </a:solidFill>
              </a:rPr>
              <a:t>Notification</a:t>
            </a:r>
          </a:p>
          <a:p>
            <a:pPr marL="285750" indent="-285750">
              <a:buFont typeface="Arial" pitchFamily="34" charset="0"/>
              <a:buChar char="•"/>
            </a:pPr>
            <a:r>
              <a:rPr lang="nb-NO" sz="2400" dirty="0" smtClean="0">
                <a:solidFill>
                  <a:prstClr val="white"/>
                </a:solidFill>
              </a:rPr>
              <a:t>Storage</a:t>
            </a:r>
          </a:p>
          <a:p>
            <a:pPr marL="285750" indent="-285750">
              <a:buFont typeface="Arial" pitchFamily="34" charset="0"/>
              <a:buChar char="•"/>
            </a:pPr>
            <a:r>
              <a:rPr lang="nb-NO" sz="2400" dirty="0" smtClean="0">
                <a:solidFill>
                  <a:prstClr val="white"/>
                </a:solidFill>
              </a:rPr>
              <a:t>Contacts</a:t>
            </a:r>
          </a:p>
          <a:p>
            <a:pPr marL="285750" indent="-285750">
              <a:buFont typeface="Arial" pitchFamily="34" charset="0"/>
              <a:buChar char="•"/>
            </a:pPr>
            <a:r>
              <a:rPr lang="nb-NO" sz="2400" dirty="0" smtClean="0">
                <a:solidFill>
                  <a:prstClr val="white"/>
                </a:solidFill>
              </a:rPr>
              <a:t>Med flere...</a:t>
            </a:r>
          </a:p>
        </p:txBody>
      </p:sp>
    </p:spTree>
    <p:extLst>
      <p:ext uri="{BB962C8B-B14F-4D97-AF65-F5344CB8AC3E}">
        <p14:creationId xmlns:p14="http://schemas.microsoft.com/office/powerpoint/2010/main" val="21052578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rgbClr val="D21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39952" y="642918"/>
            <a:ext cx="5004048" cy="1705962"/>
          </a:xfrm>
        </p:spPr>
        <p:txBody>
          <a:bodyPr>
            <a:noAutofit/>
          </a:bodyPr>
          <a:lstStyle/>
          <a:p>
            <a:pPr algn="r"/>
            <a:r>
              <a:rPr lang="nb-NO" sz="4000" spc="-150" dirty="0" smtClean="0">
                <a:solidFill>
                  <a:schemeClr val="bg1"/>
                </a:solidFill>
                <a:latin typeface="+mn-lt"/>
              </a:rPr>
              <a:t>MonoMobile.Extensions</a:t>
            </a:r>
            <a:endParaRPr lang="en-US" sz="4800" spc="-150" dirty="0">
              <a:solidFill>
                <a:schemeClr val="bg1"/>
              </a:solidFill>
              <a:latin typeface="+mn-lt"/>
            </a:endParaRPr>
          </a:p>
        </p:txBody>
      </p:sp>
      <p:pic>
        <p:nvPicPr>
          <p:cNvPr id="2050" name="Picture 2"/>
          <p:cNvPicPr>
            <a:picLocks noChangeAspect="1" noChangeArrowheads="1"/>
          </p:cNvPicPr>
          <p:nvPr/>
        </p:nvPicPr>
        <p:blipFill>
          <a:blip r:embed="rId2" cstate="print"/>
          <a:srcRect l="18125" r="46249" b="6736"/>
          <a:stretch>
            <a:fillRect/>
          </a:stretch>
        </p:blipFill>
        <p:spPr bwMode="auto">
          <a:xfrm>
            <a:off x="0" y="0"/>
            <a:ext cx="4071934" cy="6858000"/>
          </a:xfrm>
          <a:prstGeom prst="rect">
            <a:avLst/>
          </a:prstGeom>
          <a:noFill/>
          <a:ln w="9525">
            <a:noFill/>
            <a:miter lim="800000"/>
            <a:headEnd/>
            <a:tailEnd/>
          </a:ln>
        </p:spPr>
      </p:pic>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676"/>
          <a:stretch/>
        </p:blipFill>
        <p:spPr bwMode="auto">
          <a:xfrm>
            <a:off x="0" y="0"/>
            <a:ext cx="4067944"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rot="16200000">
            <a:off x="-1706245" y="4920923"/>
            <a:ext cx="3643322" cy="230832"/>
          </a:xfrm>
          <a:prstGeom prst="rect">
            <a:avLst/>
          </a:prstGeom>
          <a:solidFill>
            <a:schemeClr val="tx1">
              <a:alpha val="50000"/>
            </a:schemeClr>
          </a:solidFill>
        </p:spPr>
        <p:txBody>
          <a:bodyPr wrap="square">
            <a:spAutoFit/>
          </a:bodyPr>
          <a:lstStyle/>
          <a:p>
            <a:r>
              <a:rPr lang="en-US" sz="900" dirty="0">
                <a:solidFill>
                  <a:schemeClr val="bg1"/>
                </a:solidFill>
              </a:rPr>
              <a:t>http://www.flickr.com/photos/tambako/3974809361/</a:t>
            </a:r>
          </a:p>
        </p:txBody>
      </p:sp>
      <p:sp>
        <p:nvSpPr>
          <p:cNvPr id="7" name="TextBox 6"/>
          <p:cNvSpPr txBox="1"/>
          <p:nvPr/>
        </p:nvSpPr>
        <p:spPr>
          <a:xfrm>
            <a:off x="4644008" y="2276872"/>
            <a:ext cx="4248472" cy="2862322"/>
          </a:xfrm>
          <a:prstGeom prst="rect">
            <a:avLst/>
          </a:prstGeom>
          <a:noFill/>
        </p:spPr>
        <p:txBody>
          <a:bodyPr wrap="square" rtlCol="0">
            <a:spAutoFit/>
          </a:bodyPr>
          <a:lstStyle/>
          <a:p>
            <a:pPr marL="285750" indent="-285750">
              <a:buFont typeface="Arial" pitchFamily="34" charset="0"/>
              <a:buChar char="•"/>
            </a:pPr>
            <a:r>
              <a:rPr lang="nb-NO" sz="2000" dirty="0" smtClean="0">
                <a:solidFill>
                  <a:prstClr val="white"/>
                </a:solidFill>
              </a:rPr>
              <a:t>https</a:t>
            </a:r>
            <a:r>
              <a:rPr lang="nb-NO" sz="2000" dirty="0">
                <a:solidFill>
                  <a:prstClr val="white"/>
                </a:solidFill>
              </a:rPr>
              <a:t>://github.com/chrisntr</a:t>
            </a:r>
            <a:r>
              <a:rPr lang="nb-NO" sz="2000" dirty="0" smtClean="0">
                <a:solidFill>
                  <a:prstClr val="white"/>
                </a:solidFill>
              </a:rPr>
              <a:t>/</a:t>
            </a:r>
            <a:br>
              <a:rPr lang="nb-NO" sz="2000" dirty="0" smtClean="0">
                <a:solidFill>
                  <a:prstClr val="white"/>
                </a:solidFill>
              </a:rPr>
            </a:br>
            <a:r>
              <a:rPr lang="nb-NO" sz="2000" dirty="0" smtClean="0">
                <a:solidFill>
                  <a:prstClr val="white"/>
                </a:solidFill>
              </a:rPr>
              <a:t>MonoMobile.Extensions</a:t>
            </a:r>
          </a:p>
          <a:p>
            <a:pPr marL="285750" indent="-285750">
              <a:buFont typeface="Arial" pitchFamily="34" charset="0"/>
              <a:buChar char="•"/>
            </a:pPr>
            <a:endParaRPr lang="nb-NO" sz="2000" dirty="0">
              <a:solidFill>
                <a:prstClr val="white"/>
              </a:solidFill>
            </a:endParaRPr>
          </a:p>
          <a:p>
            <a:pPr marL="285750" indent="-285750">
              <a:buFont typeface="Arial" pitchFamily="34" charset="0"/>
              <a:buChar char="•"/>
            </a:pPr>
            <a:r>
              <a:rPr lang="nb-NO" sz="2000" dirty="0" smtClean="0">
                <a:solidFill>
                  <a:prstClr val="white"/>
                </a:solidFill>
              </a:rPr>
              <a:t>Ett API for telefon-spesifikk funksjonalitet på tvers av WP7, Android og iOS</a:t>
            </a:r>
          </a:p>
          <a:p>
            <a:pPr marL="285750" indent="-285750">
              <a:buFont typeface="Arial" pitchFamily="34" charset="0"/>
              <a:buChar char="•"/>
            </a:pPr>
            <a:endParaRPr lang="nb-NO" sz="2000" dirty="0">
              <a:solidFill>
                <a:prstClr val="white"/>
              </a:solidFill>
            </a:endParaRPr>
          </a:p>
          <a:p>
            <a:pPr marL="285750" indent="-285750">
              <a:buFont typeface="Arial" pitchFamily="34" charset="0"/>
              <a:buChar char="•"/>
            </a:pPr>
            <a:r>
              <a:rPr lang="nb-NO" sz="2000" dirty="0" smtClean="0">
                <a:solidFill>
                  <a:prstClr val="white"/>
                </a:solidFill>
              </a:rPr>
              <a:t>Inspirert av PhoneGap</a:t>
            </a:r>
            <a:br>
              <a:rPr lang="nb-NO" sz="2000" dirty="0" smtClean="0">
                <a:solidFill>
                  <a:prstClr val="white"/>
                </a:solidFill>
              </a:rPr>
            </a:br>
            <a:r>
              <a:rPr lang="nb-NO" sz="2000" dirty="0" smtClean="0">
                <a:solidFill>
                  <a:prstClr val="white"/>
                </a:solidFill>
              </a:rPr>
              <a:t>(samme API design)</a:t>
            </a:r>
            <a:endParaRPr lang="nb-NO" sz="2400" dirty="0" smtClean="0">
              <a:solidFill>
                <a:prstClr val="white"/>
              </a:solidFill>
            </a:endParaRPr>
          </a:p>
        </p:txBody>
      </p:sp>
    </p:spTree>
    <p:extLst>
      <p:ext uri="{BB962C8B-B14F-4D97-AF65-F5344CB8AC3E}">
        <p14:creationId xmlns:p14="http://schemas.microsoft.com/office/powerpoint/2010/main" val="30921988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3528" y="980142"/>
            <a:ext cx="8568952" cy="3600986"/>
          </a:xfrm>
          <a:prstGeom prst="rect">
            <a:avLst/>
          </a:prstGeom>
        </p:spPr>
        <p:txBody>
          <a:bodyPr wrap="square">
            <a:spAutoFit/>
          </a:bodyPr>
          <a:lstStyle/>
          <a:p>
            <a:r>
              <a:rPr lang="nb-NO" sz="1900" dirty="0">
                <a:solidFill>
                  <a:srgbClr val="0000FF"/>
                </a:solidFill>
                <a:latin typeface="Consolas"/>
              </a:rPr>
              <a:t>private</a:t>
            </a:r>
            <a:r>
              <a:rPr lang="nb-NO" sz="1900" dirty="0">
                <a:solidFill>
                  <a:prstClr val="black"/>
                </a:solidFill>
                <a:latin typeface="Consolas"/>
              </a:rPr>
              <a:t> </a:t>
            </a:r>
            <a:r>
              <a:rPr lang="nb-NO" sz="1900" dirty="0">
                <a:solidFill>
                  <a:srgbClr val="0000FF"/>
                </a:solidFill>
                <a:latin typeface="Consolas"/>
              </a:rPr>
              <a:t>void</a:t>
            </a:r>
            <a:r>
              <a:rPr lang="nb-NO" sz="1900" dirty="0">
                <a:solidFill>
                  <a:prstClr val="black"/>
                </a:solidFill>
                <a:latin typeface="Consolas"/>
              </a:rPr>
              <a:t> FindNearestAirport()</a:t>
            </a:r>
          </a:p>
          <a:p>
            <a:r>
              <a:rPr lang="nb-NO" sz="1900" dirty="0">
                <a:solidFill>
                  <a:prstClr val="black"/>
                </a:solidFill>
                <a:latin typeface="Consolas"/>
              </a:rPr>
              <a:t>{</a:t>
            </a:r>
          </a:p>
          <a:p>
            <a:r>
              <a:rPr lang="nb-NO" sz="1900" dirty="0">
                <a:solidFill>
                  <a:prstClr val="black"/>
                </a:solidFill>
                <a:latin typeface="Consolas"/>
              </a:rPr>
              <a:t>    </a:t>
            </a:r>
            <a:r>
              <a:rPr lang="nb-NO" sz="1900" dirty="0">
                <a:solidFill>
                  <a:srgbClr val="0000FF"/>
                </a:solidFill>
                <a:latin typeface="Consolas"/>
              </a:rPr>
              <a:t>var</a:t>
            </a:r>
            <a:r>
              <a:rPr lang="nb-NO" sz="1900" dirty="0">
                <a:solidFill>
                  <a:prstClr val="black"/>
                </a:solidFill>
                <a:latin typeface="Consolas"/>
              </a:rPr>
              <a:t> coordinates = </a:t>
            </a:r>
            <a:r>
              <a:rPr lang="nb-NO" sz="1900" dirty="0">
                <a:solidFill>
                  <a:srgbClr val="0000FF"/>
                </a:solidFill>
                <a:latin typeface="Consolas"/>
              </a:rPr>
              <a:t>new</a:t>
            </a:r>
            <a:r>
              <a:rPr lang="nb-NO" sz="1900" dirty="0">
                <a:solidFill>
                  <a:prstClr val="black"/>
                </a:solidFill>
                <a:latin typeface="Consolas"/>
              </a:rPr>
              <a:t> MonoMobile.Extensions.</a:t>
            </a:r>
            <a:r>
              <a:rPr lang="nb-NO" sz="1900" dirty="0">
                <a:solidFill>
                  <a:srgbClr val="2B91AF"/>
                </a:solidFill>
                <a:latin typeface="Consolas"/>
              </a:rPr>
              <a:t>Geolocation</a:t>
            </a:r>
            <a:r>
              <a:rPr lang="nb-NO" sz="1900" dirty="0">
                <a:solidFill>
                  <a:prstClr val="black"/>
                </a:solidFill>
                <a:latin typeface="Consolas"/>
              </a:rPr>
              <a:t>();</a:t>
            </a:r>
          </a:p>
          <a:p>
            <a:r>
              <a:rPr lang="nb-NO" sz="1900" dirty="0">
                <a:solidFill>
                  <a:prstClr val="black"/>
                </a:solidFill>
                <a:latin typeface="Consolas"/>
              </a:rPr>
              <a:t>    coordinates.GetCurrentPosition(PositionAvailable);</a:t>
            </a:r>
          </a:p>
          <a:p>
            <a:r>
              <a:rPr lang="nb-NO" sz="1900" dirty="0">
                <a:solidFill>
                  <a:prstClr val="black"/>
                </a:solidFill>
                <a:latin typeface="Consolas"/>
              </a:rPr>
              <a:t>}</a:t>
            </a:r>
          </a:p>
          <a:p>
            <a:endParaRPr lang="nb-NO" sz="1900" dirty="0">
              <a:solidFill>
                <a:prstClr val="black"/>
              </a:solidFill>
              <a:latin typeface="Consolas"/>
            </a:endParaRPr>
          </a:p>
          <a:p>
            <a:r>
              <a:rPr lang="nb-NO" sz="1900" dirty="0">
                <a:solidFill>
                  <a:srgbClr val="0000FF"/>
                </a:solidFill>
                <a:latin typeface="Consolas"/>
              </a:rPr>
              <a:t>private</a:t>
            </a:r>
            <a:r>
              <a:rPr lang="nb-NO" sz="1900" dirty="0">
                <a:solidFill>
                  <a:prstClr val="black"/>
                </a:solidFill>
                <a:latin typeface="Consolas"/>
              </a:rPr>
              <a:t> </a:t>
            </a:r>
            <a:r>
              <a:rPr lang="nb-NO" sz="1900" dirty="0">
                <a:solidFill>
                  <a:srgbClr val="0000FF"/>
                </a:solidFill>
                <a:latin typeface="Consolas"/>
              </a:rPr>
              <a:t>void</a:t>
            </a:r>
            <a:r>
              <a:rPr lang="nb-NO" sz="1900" dirty="0">
                <a:solidFill>
                  <a:prstClr val="black"/>
                </a:solidFill>
                <a:latin typeface="Consolas"/>
              </a:rPr>
              <a:t> PositionAvailable(</a:t>
            </a:r>
            <a:r>
              <a:rPr lang="nb-NO" sz="1900" dirty="0">
                <a:solidFill>
                  <a:srgbClr val="2B91AF"/>
                </a:solidFill>
                <a:latin typeface="Consolas"/>
              </a:rPr>
              <a:t>Position</a:t>
            </a:r>
            <a:r>
              <a:rPr lang="nb-NO" sz="1900" dirty="0">
                <a:solidFill>
                  <a:prstClr val="black"/>
                </a:solidFill>
                <a:latin typeface="Consolas"/>
              </a:rPr>
              <a:t> position)</a:t>
            </a:r>
          </a:p>
          <a:p>
            <a:r>
              <a:rPr lang="nb-NO" sz="1900" dirty="0">
                <a:solidFill>
                  <a:prstClr val="black"/>
                </a:solidFill>
                <a:latin typeface="Consolas"/>
              </a:rPr>
              <a:t>{</a:t>
            </a:r>
          </a:p>
          <a:p>
            <a:r>
              <a:rPr lang="nb-NO" sz="1900" dirty="0">
                <a:solidFill>
                  <a:prstClr val="black"/>
                </a:solidFill>
                <a:latin typeface="Consolas"/>
              </a:rPr>
              <a:t>    </a:t>
            </a:r>
            <a:r>
              <a:rPr lang="nb-NO" sz="1900" dirty="0">
                <a:solidFill>
                  <a:srgbClr val="2B91AF"/>
                </a:solidFill>
                <a:latin typeface="Consolas"/>
              </a:rPr>
              <a:t>Console</a:t>
            </a:r>
            <a:r>
              <a:rPr lang="nb-NO" sz="1900" dirty="0">
                <a:solidFill>
                  <a:prstClr val="black"/>
                </a:solidFill>
                <a:latin typeface="Consolas"/>
              </a:rPr>
              <a:t>.WriteLine(</a:t>
            </a:r>
            <a:r>
              <a:rPr lang="nb-NO" sz="1900" dirty="0">
                <a:solidFill>
                  <a:srgbClr val="A31515"/>
                </a:solidFill>
                <a:latin typeface="Consolas"/>
              </a:rPr>
              <a:t>"{0} {1}"</a:t>
            </a:r>
            <a:r>
              <a:rPr lang="nb-NO" sz="1900" dirty="0">
                <a:solidFill>
                  <a:prstClr val="black"/>
                </a:solidFill>
                <a:latin typeface="Consolas"/>
              </a:rPr>
              <a:t>,</a:t>
            </a:r>
          </a:p>
          <a:p>
            <a:r>
              <a:rPr lang="nb-NO" sz="1900" dirty="0">
                <a:solidFill>
                  <a:prstClr val="black"/>
                </a:solidFill>
                <a:latin typeface="Consolas"/>
              </a:rPr>
              <a:t>                        position.Coords.Latitude,</a:t>
            </a:r>
          </a:p>
          <a:p>
            <a:r>
              <a:rPr lang="nb-NO" sz="1900" dirty="0">
                <a:solidFill>
                  <a:prstClr val="black"/>
                </a:solidFill>
                <a:latin typeface="Consolas"/>
              </a:rPr>
              <a:t>                        position.Coords.Longitude);</a:t>
            </a:r>
          </a:p>
          <a:p>
            <a:r>
              <a:rPr lang="nb-NO" sz="1900" dirty="0">
                <a:solidFill>
                  <a:prstClr val="black"/>
                </a:solidFill>
                <a:latin typeface="Consolas"/>
              </a:rPr>
              <a:t>}</a:t>
            </a:r>
          </a:p>
        </p:txBody>
      </p:sp>
    </p:spTree>
    <p:extLst>
      <p:ext uri="{BB962C8B-B14F-4D97-AF65-F5344CB8AC3E}">
        <p14:creationId xmlns:p14="http://schemas.microsoft.com/office/powerpoint/2010/main" val="42372865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86908" cy="6858000"/>
          </a:xfrm>
          <a:prstGeom prst="rect">
            <a:avLst/>
          </a:prstGeom>
          <a:solidFill>
            <a:srgbClr val="D21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9552" y="642918"/>
            <a:ext cx="8604448" cy="1129898"/>
          </a:xfrm>
        </p:spPr>
        <p:txBody>
          <a:bodyPr>
            <a:noAutofit/>
          </a:bodyPr>
          <a:lstStyle/>
          <a:p>
            <a:pPr algn="l"/>
            <a:r>
              <a:rPr lang="nb-NO" sz="4000" spc="-150" dirty="0" smtClean="0">
                <a:solidFill>
                  <a:schemeClr val="bg1"/>
                </a:solidFill>
                <a:latin typeface="+mn-lt"/>
              </a:rPr>
              <a:t>3x MonoMobile.Extensions.dll</a:t>
            </a:r>
            <a:endParaRPr lang="en-US" sz="4800" spc="-150" dirty="0">
              <a:solidFill>
                <a:schemeClr val="bg1"/>
              </a:solidFill>
              <a:latin typeface="+mn-lt"/>
            </a:endParaRPr>
          </a:p>
        </p:txBody>
      </p:sp>
      <p:sp>
        <p:nvSpPr>
          <p:cNvPr id="7" name="TextBox 6"/>
          <p:cNvSpPr txBox="1"/>
          <p:nvPr/>
        </p:nvSpPr>
        <p:spPr>
          <a:xfrm>
            <a:off x="538998" y="1628800"/>
            <a:ext cx="8208912" cy="3539430"/>
          </a:xfrm>
          <a:prstGeom prst="rect">
            <a:avLst/>
          </a:prstGeom>
          <a:noFill/>
        </p:spPr>
        <p:txBody>
          <a:bodyPr wrap="square" rtlCol="0">
            <a:spAutoFit/>
          </a:bodyPr>
          <a:lstStyle/>
          <a:p>
            <a:pPr marL="285750" indent="-285750">
              <a:buFont typeface="Arial" pitchFamily="34" charset="0"/>
              <a:buChar char="•"/>
            </a:pPr>
            <a:r>
              <a:rPr lang="nb-NO" sz="2800" dirty="0" smtClean="0">
                <a:solidFill>
                  <a:prstClr val="white"/>
                </a:solidFill>
              </a:rPr>
              <a:t>MonoDroid -&gt; MonoMobile.Extensions.dll</a:t>
            </a:r>
          </a:p>
          <a:p>
            <a:pPr marL="742950" lvl="1" indent="-285750">
              <a:buFont typeface="Arial" pitchFamily="34" charset="0"/>
              <a:buChar char="•"/>
            </a:pPr>
            <a:r>
              <a:rPr lang="nb-NO" sz="2800" dirty="0" smtClean="0">
                <a:solidFill>
                  <a:prstClr val="white"/>
                </a:solidFill>
              </a:rPr>
              <a:t>Implementert med LocationManager</a:t>
            </a:r>
          </a:p>
          <a:p>
            <a:pPr marL="285750" indent="-285750">
              <a:buFont typeface="Arial" pitchFamily="34" charset="0"/>
              <a:buChar char="•"/>
            </a:pPr>
            <a:endParaRPr lang="nb-NO" sz="2800" dirty="0" smtClean="0">
              <a:solidFill>
                <a:prstClr val="white"/>
              </a:solidFill>
            </a:endParaRPr>
          </a:p>
          <a:p>
            <a:pPr marL="285750" indent="-285750">
              <a:buFont typeface="Arial" pitchFamily="34" charset="0"/>
              <a:buChar char="•"/>
            </a:pPr>
            <a:r>
              <a:rPr lang="nb-NO" sz="2800" dirty="0" smtClean="0">
                <a:solidFill>
                  <a:prstClr val="white"/>
                </a:solidFill>
              </a:rPr>
              <a:t>MonoTouch -&gt; MonoMobile.Extensions.dll</a:t>
            </a:r>
          </a:p>
          <a:p>
            <a:pPr marL="742950" lvl="1" indent="-285750">
              <a:buFont typeface="Arial" pitchFamily="34" charset="0"/>
              <a:buChar char="•"/>
            </a:pPr>
            <a:r>
              <a:rPr lang="nb-NO" sz="2800" dirty="0" smtClean="0">
                <a:solidFill>
                  <a:prstClr val="white"/>
                </a:solidFill>
              </a:rPr>
              <a:t>Implementert med CLLocationManager</a:t>
            </a:r>
            <a:br>
              <a:rPr lang="nb-NO" sz="2800" dirty="0" smtClean="0">
                <a:solidFill>
                  <a:prstClr val="white"/>
                </a:solidFill>
              </a:rPr>
            </a:br>
            <a:endParaRPr lang="nb-NO" sz="2800" dirty="0" smtClean="0">
              <a:solidFill>
                <a:prstClr val="white"/>
              </a:solidFill>
            </a:endParaRPr>
          </a:p>
          <a:p>
            <a:pPr marL="285750" indent="-285750">
              <a:buFont typeface="Arial" pitchFamily="34" charset="0"/>
              <a:buChar char="•"/>
            </a:pPr>
            <a:r>
              <a:rPr lang="nb-NO" sz="2800" dirty="0" smtClean="0">
                <a:solidFill>
                  <a:prstClr val="white"/>
                </a:solidFill>
              </a:rPr>
              <a:t>Windows Phone 7 -&gt; MonoMobile.Extensions.dll</a:t>
            </a:r>
          </a:p>
          <a:p>
            <a:pPr marL="742950" lvl="1" indent="-285750">
              <a:buFont typeface="Arial" pitchFamily="34" charset="0"/>
              <a:buChar char="•"/>
            </a:pPr>
            <a:r>
              <a:rPr lang="nb-NO" sz="2800" dirty="0" smtClean="0">
                <a:solidFill>
                  <a:prstClr val="white"/>
                </a:solidFill>
              </a:rPr>
              <a:t>Implementert med GeoLocationWatcher</a:t>
            </a:r>
          </a:p>
        </p:txBody>
      </p:sp>
    </p:spTree>
    <p:extLst>
      <p:ext uri="{BB962C8B-B14F-4D97-AF65-F5344CB8AC3E}">
        <p14:creationId xmlns:p14="http://schemas.microsoft.com/office/powerpoint/2010/main" val="8151529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18" y="0"/>
            <a:ext cx="457423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071934" y="0"/>
            <a:ext cx="5214974" cy="6858000"/>
          </a:xfrm>
          <a:prstGeom prst="rect">
            <a:avLst/>
          </a:prstGeom>
          <a:solidFill>
            <a:srgbClr val="D21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9124" y="642918"/>
            <a:ext cx="4471990" cy="3362146"/>
          </a:xfrm>
        </p:spPr>
        <p:txBody>
          <a:bodyPr>
            <a:noAutofit/>
          </a:bodyPr>
          <a:lstStyle/>
          <a:p>
            <a:pPr algn="r"/>
            <a:r>
              <a:rPr lang="nb-NO" sz="4800" spc="-150" dirty="0" smtClean="0">
                <a:solidFill>
                  <a:schemeClr val="bg1"/>
                </a:solidFill>
                <a:latin typeface="+mn-lt"/>
              </a:rPr>
              <a:t>MEN VIRKER DETTE I PRAKSIS...?</a:t>
            </a:r>
            <a:endParaRPr lang="en-US" sz="4800" spc="-150" dirty="0">
              <a:solidFill>
                <a:schemeClr val="bg1"/>
              </a:solidFill>
              <a:latin typeface="+mn-lt"/>
            </a:endParaRPr>
          </a:p>
        </p:txBody>
      </p:sp>
      <p:sp>
        <p:nvSpPr>
          <p:cNvPr id="5" name="TextBox 4"/>
          <p:cNvSpPr txBox="1"/>
          <p:nvPr/>
        </p:nvSpPr>
        <p:spPr>
          <a:xfrm rot="16200000">
            <a:off x="-1291022" y="5400041"/>
            <a:ext cx="2739853" cy="230832"/>
          </a:xfrm>
          <a:prstGeom prst="rect">
            <a:avLst/>
          </a:prstGeom>
          <a:solidFill>
            <a:schemeClr val="tx1">
              <a:alpha val="50000"/>
            </a:schemeClr>
          </a:solidFill>
        </p:spPr>
        <p:txBody>
          <a:bodyPr wrap="none" rtlCol="0">
            <a:spAutoFit/>
          </a:bodyPr>
          <a:lstStyle/>
          <a:p>
            <a:r>
              <a:rPr lang="en-US" sz="900" dirty="0">
                <a:solidFill>
                  <a:schemeClr val="bg1"/>
                </a:solidFill>
              </a:rPr>
              <a:t>http://www.flickr.com/photos/kozloski/2306510520/</a:t>
            </a:r>
          </a:p>
        </p:txBody>
      </p:sp>
    </p:spTree>
    <p:extLst>
      <p:ext uri="{BB962C8B-B14F-4D97-AF65-F5344CB8AC3E}">
        <p14:creationId xmlns:p14="http://schemas.microsoft.com/office/powerpoint/2010/main" val="37836898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01466718"/>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691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64" t="7760" r="5209" b="2695"/>
          <a:stretch/>
        </p:blipFill>
        <p:spPr bwMode="auto">
          <a:xfrm>
            <a:off x="0" y="287575"/>
            <a:ext cx="9144000" cy="6237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40362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6" y="332656"/>
            <a:ext cx="2881660" cy="5414028"/>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465782"/>
            <a:ext cx="2847290" cy="5177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jonas folleso\Downloads\monodroi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072" y="605154"/>
            <a:ext cx="2869416" cy="421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4832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n-NO" b="1" dirty="0" smtClean="0"/>
              <a:t>Flytider for WP7</a:t>
            </a:r>
            <a:endParaRPr lang="en-US" dirty="0"/>
          </a:p>
        </p:txBody>
      </p:sp>
      <p:sp>
        <p:nvSpPr>
          <p:cNvPr id="3" name="Text Placeholder 2"/>
          <p:cNvSpPr>
            <a:spLocks noGrp="1"/>
          </p:cNvSpPr>
          <p:nvPr>
            <p:ph type="body" sz="quarter" idx="10"/>
          </p:nvPr>
        </p:nvSpPr>
        <p:spPr/>
        <p:txBody>
          <a:bodyPr/>
          <a:lstStyle/>
          <a:p>
            <a:r>
              <a:rPr lang="nb-NO" dirty="0" smtClean="0"/>
              <a:t>Jonas Follesø &amp; Tore Lervik</a:t>
            </a:r>
            <a:endParaRPr lang="en-US" dirty="0"/>
          </a:p>
        </p:txBody>
      </p:sp>
      <p:sp>
        <p:nvSpPr>
          <p:cNvPr id="4" name="Text Placeholder 3"/>
          <p:cNvSpPr>
            <a:spLocks noGrp="1"/>
          </p:cNvSpPr>
          <p:nvPr>
            <p:ph type="body" sz="quarter" idx="11"/>
          </p:nvPr>
        </p:nvSpPr>
        <p:spPr/>
        <p:txBody>
          <a:bodyPr/>
          <a:lstStyle/>
          <a:p>
            <a:r>
              <a:rPr lang="nb-NO" dirty="0" smtClean="0"/>
              <a:t>Fagdag 18. mars 2011</a:t>
            </a:r>
            <a:endParaRPr lang="en-US" dirty="0"/>
          </a:p>
        </p:txBody>
      </p:sp>
    </p:spTree>
    <p:extLst>
      <p:ext uri="{BB962C8B-B14F-4D97-AF65-F5344CB8AC3E}">
        <p14:creationId xmlns:p14="http://schemas.microsoft.com/office/powerpoint/2010/main" val="40270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rgbClr val="7D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429124" y="642918"/>
            <a:ext cx="4471990" cy="3290138"/>
          </a:xfrm>
        </p:spPr>
        <p:txBody>
          <a:bodyPr>
            <a:noAutofit/>
          </a:bodyPr>
          <a:lstStyle/>
          <a:p>
            <a:pPr algn="r"/>
            <a:r>
              <a:rPr lang="nb-NO" sz="4800" spc="-150" dirty="0" smtClean="0">
                <a:solidFill>
                  <a:schemeClr val="bg1"/>
                </a:solidFill>
                <a:latin typeface="+mn-lt"/>
              </a:rPr>
              <a:t>REST</a:t>
            </a:r>
            <a:br>
              <a:rPr lang="nb-NO" sz="4800" spc="-150" dirty="0" smtClean="0">
                <a:solidFill>
                  <a:schemeClr val="bg1"/>
                </a:solidFill>
                <a:latin typeface="+mn-lt"/>
              </a:rPr>
            </a:br>
            <a:r>
              <a:rPr lang="nb-NO" sz="4800" spc="-150" dirty="0" smtClean="0">
                <a:solidFill>
                  <a:schemeClr val="bg1"/>
                </a:solidFill>
                <a:latin typeface="+mn-lt"/>
              </a:rPr>
              <a:t>SERVICES</a:t>
            </a:r>
            <a:br>
              <a:rPr lang="nb-NO" sz="4800" spc="-150" dirty="0" smtClean="0">
                <a:solidFill>
                  <a:schemeClr val="bg1"/>
                </a:solidFill>
                <a:latin typeface="+mn-lt"/>
              </a:rPr>
            </a:br>
            <a:r>
              <a:rPr lang="nb-NO" sz="4800" spc="-150" dirty="0" smtClean="0">
                <a:solidFill>
                  <a:schemeClr val="bg1"/>
                </a:solidFill>
                <a:latin typeface="+mn-lt"/>
              </a:rPr>
              <a:t>WITH FLIGHT INFORMATION</a:t>
            </a:r>
            <a:endParaRPr lang="en-US" sz="4800" spc="-150" dirty="0">
              <a:solidFill>
                <a:schemeClr val="bg1"/>
              </a:solidFill>
              <a:latin typeface="+mn-lt"/>
            </a:endParaRPr>
          </a:p>
        </p:txBody>
      </p:sp>
      <p:pic>
        <p:nvPicPr>
          <p:cNvPr id="133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338446"/>
            <a:ext cx="2880320" cy="2090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72000" y="5244815"/>
            <a:ext cx="2520280" cy="369332"/>
          </a:xfrm>
          <a:prstGeom prst="rect">
            <a:avLst/>
          </a:prstGeom>
          <a:noFill/>
        </p:spPr>
        <p:txBody>
          <a:bodyPr wrap="square" rtlCol="0">
            <a:spAutoFit/>
          </a:bodyPr>
          <a:lstStyle/>
          <a:p>
            <a:r>
              <a:rPr lang="en-US" dirty="0">
                <a:solidFill>
                  <a:prstClr val="white"/>
                </a:solidFill>
              </a:rPr>
              <a:t>http://flydata.avinor.no/</a:t>
            </a:r>
          </a:p>
        </p:txBody>
      </p:sp>
      <p:sp>
        <p:nvSpPr>
          <p:cNvPr id="5" name="Rectangle 4"/>
          <p:cNvSpPr/>
          <p:nvPr/>
        </p:nvSpPr>
        <p:spPr>
          <a:xfrm>
            <a:off x="4572000" y="5805264"/>
            <a:ext cx="4572000" cy="646331"/>
          </a:xfrm>
          <a:prstGeom prst="rect">
            <a:avLst/>
          </a:prstGeom>
        </p:spPr>
        <p:txBody>
          <a:bodyPr>
            <a:spAutoFit/>
          </a:bodyPr>
          <a:lstStyle/>
          <a:p>
            <a:r>
              <a:rPr lang="en-US" dirty="0">
                <a:solidFill>
                  <a:prstClr val="white"/>
                </a:solidFill>
              </a:rPr>
              <a:t>http://open.bekk.no/2009/12/13/hva-skjer-nar-man-gir-bort-flydata-gratis/</a:t>
            </a:r>
          </a:p>
        </p:txBody>
      </p:sp>
    </p:spTree>
    <p:extLst>
      <p:ext uri="{BB962C8B-B14F-4D97-AF65-F5344CB8AC3E}">
        <p14:creationId xmlns:p14="http://schemas.microsoft.com/office/powerpoint/2010/main" val="32387765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rgbClr val="00AF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2" name="Title 1"/>
          <p:cNvSpPr>
            <a:spLocks noGrp="1"/>
          </p:cNvSpPr>
          <p:nvPr>
            <p:ph type="title"/>
          </p:nvPr>
        </p:nvSpPr>
        <p:spPr>
          <a:xfrm>
            <a:off x="4429124" y="260648"/>
            <a:ext cx="4471990" cy="3600400"/>
          </a:xfrm>
        </p:spPr>
        <p:txBody>
          <a:bodyPr>
            <a:noAutofit/>
          </a:bodyPr>
          <a:lstStyle/>
          <a:p>
            <a:pPr algn="r"/>
            <a:r>
              <a:rPr lang="nb-NO" sz="4800" spc="-150" dirty="0" smtClean="0">
                <a:solidFill>
                  <a:schemeClr val="bg1"/>
                </a:solidFill>
                <a:latin typeface="+mn-lt"/>
              </a:rPr>
              <a:t>FLIGHTS NORWAY</a:t>
            </a:r>
            <a:br>
              <a:rPr lang="nb-NO" sz="4800" spc="-150" dirty="0" smtClean="0">
                <a:solidFill>
                  <a:schemeClr val="bg1"/>
                </a:solidFill>
                <a:latin typeface="+mn-lt"/>
              </a:rPr>
            </a:br>
            <a:endParaRPr lang="en-US" sz="4800" spc="-150" dirty="0">
              <a:solidFill>
                <a:schemeClr val="bg1"/>
              </a:solidFill>
              <a:latin typeface="+mn-lt"/>
            </a:endParaRPr>
          </a:p>
        </p:txBody>
      </p:sp>
      <p:pic>
        <p:nvPicPr>
          <p:cNvPr id="1028" name="Picture 4" descr="C:\Users\Jonas Follesø\Documents\My Dropbox\Shared - NDC WP7 - Jonas og Hege\ikoner\HighResAppLaunch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717122"/>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404664"/>
            <a:ext cx="3096344" cy="6036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9006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350" y="228600"/>
            <a:ext cx="8375650" cy="1163638"/>
          </a:xfrm>
        </p:spPr>
        <p:txBody>
          <a:bodyPr/>
          <a:lstStyle/>
          <a:p>
            <a:pPr defTabSz="914363" fontAlgn="auto">
              <a:spcAft>
                <a:spcPts val="0"/>
              </a:spcAft>
              <a:defRPr/>
            </a:pPr>
            <a:r>
              <a:rPr dirty="0" smtClean="0"/>
              <a:t>Everything in presentation layer</a:t>
            </a:r>
            <a:br>
              <a:rPr dirty="0" smtClean="0"/>
            </a:br>
            <a:r>
              <a:rPr sz="3600" dirty="0" smtClean="0">
                <a:solidFill>
                  <a:schemeClr val="tx2"/>
                </a:solidFill>
              </a:rPr>
              <a:t>…is probably not a good idea</a:t>
            </a:r>
            <a:endParaRPr dirty="0">
              <a:solidFill>
                <a:schemeClr val="tx2"/>
              </a:solidFill>
            </a:endParaRPr>
          </a:p>
        </p:txBody>
      </p:sp>
      <p:pic>
        <p:nvPicPr>
          <p:cNvPr id="1026" name="Picture 2"/>
          <p:cNvPicPr>
            <a:picLocks noChangeAspect="1" noChangeArrowheads="1"/>
          </p:cNvPicPr>
          <p:nvPr/>
        </p:nvPicPr>
        <p:blipFill>
          <a:blip r:embed="rId3"/>
          <a:srcRect l="7464" t="48217" r="56909" b="13670"/>
          <a:stretch>
            <a:fillRect/>
          </a:stretch>
        </p:blipFill>
        <p:spPr bwMode="auto">
          <a:xfrm>
            <a:off x="1447800" y="1752600"/>
            <a:ext cx="6248400" cy="4038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38746710"/>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defTabSz="914363" fontAlgn="auto">
              <a:spcAft>
                <a:spcPts val="0"/>
              </a:spcAft>
              <a:defRPr/>
            </a:pPr>
            <a:r>
              <a:rPr dirty="0" smtClean="0"/>
              <a:t>Big pile of unusable spaghetti</a:t>
            </a:r>
            <a:endParaRPr dirty="0"/>
          </a:p>
        </p:txBody>
      </p:sp>
      <p:pic>
        <p:nvPicPr>
          <p:cNvPr id="4" name="Content Placeholder 3" descr="spaghetti.jpg"/>
          <p:cNvPicPr>
            <a:picLocks noChangeAspect="1"/>
          </p:cNvPicPr>
          <p:nvPr/>
        </p:nvPicPr>
        <p:blipFill>
          <a:blip r:embed="rId3"/>
          <a:srcRect/>
          <a:stretch>
            <a:fillRect/>
          </a:stretch>
        </p:blipFill>
        <p:spPr>
          <a:xfrm>
            <a:off x="4130837" y="1295400"/>
            <a:ext cx="3336763" cy="4495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rot="20920507">
            <a:off x="332468" y="1880753"/>
            <a:ext cx="3853151" cy="2215991"/>
          </a:xfrm>
          <a:prstGeom prst="rect">
            <a:avLst/>
          </a:prstGeom>
          <a:noFill/>
        </p:spPr>
        <p:txBody>
          <a:bodyPr wrap="square" rtlCol="0">
            <a:spAutoFit/>
          </a:bodyPr>
          <a:lstStyle/>
          <a:p>
            <a:pPr defTabSz="912813" fontAlgn="base">
              <a:spcBef>
                <a:spcPct val="0"/>
              </a:spcBef>
              <a:spcAft>
                <a:spcPct val="0"/>
              </a:spcAft>
            </a:pPr>
            <a:r>
              <a:rPr lang="nb-NO" sz="13800" b="1" dirty="0" smtClean="0">
                <a:solidFill>
                  <a:srgbClr val="FF0000"/>
                </a:solidFill>
                <a:latin typeface="Impact" pitchFamily="34" charset="0"/>
                <a:cs typeface="Arial" pitchFamily="34" charset="0"/>
              </a:rPr>
              <a:t>FAIL!</a:t>
            </a:r>
            <a:endParaRPr lang="nb-NO" sz="13800" b="1" dirty="0">
              <a:solidFill>
                <a:srgbClr val="FF0000"/>
              </a:solidFill>
              <a:latin typeface="Impact" pitchFamily="34" charset="0"/>
              <a:cs typeface="Arial" pitchFamily="34" charset="0"/>
            </a:endParaRPr>
          </a:p>
        </p:txBody>
      </p:sp>
    </p:spTree>
    <p:extLst>
      <p:ext uri="{BB962C8B-B14F-4D97-AF65-F5344CB8AC3E}">
        <p14:creationId xmlns:p14="http://schemas.microsoft.com/office/powerpoint/2010/main" val="3169950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rot="914123">
            <a:off x="3558000" y="2390055"/>
            <a:ext cx="4746062" cy="354768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Box 3"/>
          <p:cNvSpPr txBox="1"/>
          <p:nvPr/>
        </p:nvSpPr>
        <p:spPr>
          <a:xfrm rot="21229905">
            <a:off x="363412" y="375881"/>
            <a:ext cx="8501852" cy="1569660"/>
          </a:xfrm>
          <a:prstGeom prst="rect">
            <a:avLst/>
          </a:prstGeom>
          <a:noFill/>
        </p:spPr>
        <p:txBody>
          <a:bodyPr wrap="square" rtlCol="0">
            <a:spAutoFit/>
          </a:bodyPr>
          <a:lstStyle/>
          <a:p>
            <a:pPr defTabSz="912813" fontAlgn="base">
              <a:spcBef>
                <a:spcPct val="0"/>
              </a:spcBef>
              <a:spcAft>
                <a:spcPct val="0"/>
              </a:spcAft>
            </a:pPr>
            <a:r>
              <a:rPr lang="en-US" sz="9600" b="1" dirty="0" smtClean="0">
                <a:solidFill>
                  <a:srgbClr val="FFFFFF"/>
                </a:solidFill>
                <a:latin typeface="Impact" pitchFamily="34" charset="0"/>
                <a:cs typeface="Arial" pitchFamily="34" charset="0"/>
              </a:rPr>
              <a:t>Lasagna FTW!</a:t>
            </a:r>
            <a:endParaRPr lang="en-US" sz="9600" b="1" dirty="0">
              <a:solidFill>
                <a:srgbClr val="FFFFFF"/>
              </a:solidFill>
              <a:latin typeface="Impact" pitchFamily="34" charset="0"/>
              <a:cs typeface="Arial" pitchFamily="34" charset="0"/>
            </a:endParaRPr>
          </a:p>
        </p:txBody>
      </p:sp>
    </p:spTree>
    <p:extLst>
      <p:ext uri="{BB962C8B-B14F-4D97-AF65-F5344CB8AC3E}">
        <p14:creationId xmlns:p14="http://schemas.microsoft.com/office/powerpoint/2010/main" val="47880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srcRect l="7323" r="5617" b="5263"/>
          <a:stretch>
            <a:fillRect/>
          </a:stretch>
        </p:blipFill>
        <p:spPr bwMode="auto">
          <a:xfrm>
            <a:off x="0" y="0"/>
            <a:ext cx="9448800" cy="6858000"/>
          </a:xfrm>
          <a:prstGeom prst="rect">
            <a:avLst/>
          </a:prstGeom>
          <a:noFill/>
          <a:ln w="9525">
            <a:noFill/>
            <a:miter lim="800000"/>
            <a:headEnd/>
            <a:tailEnd/>
          </a:ln>
        </p:spPr>
      </p:pic>
      <p:pic>
        <p:nvPicPr>
          <p:cNvPr id="5" name="Bilde 4" descr="patterns.png"/>
          <p:cNvPicPr>
            <a:picLocks noChangeAspect="1"/>
          </p:cNvPicPr>
          <p:nvPr/>
        </p:nvPicPr>
        <p:blipFill>
          <a:blip r:embed="rId4"/>
          <a:srcRect l="20238" t="12500" r="32143" b="12500"/>
          <a:stretch>
            <a:fillRect/>
          </a:stretch>
        </p:blipFill>
        <p:spPr bwMode="auto">
          <a:xfrm>
            <a:off x="6553200" y="30163"/>
            <a:ext cx="2438400" cy="2560637"/>
          </a:xfrm>
          <a:prstGeom prst="rect">
            <a:avLst/>
          </a:prstGeom>
          <a:noFill/>
          <a:ln w="9525">
            <a:noFill/>
            <a:miter lim="800000"/>
            <a:headEnd/>
            <a:tailEnd/>
          </a:ln>
        </p:spPr>
      </p:pic>
    </p:spTree>
    <p:extLst>
      <p:ext uri="{BB962C8B-B14F-4D97-AF65-F5344CB8AC3E}">
        <p14:creationId xmlns:p14="http://schemas.microsoft.com/office/powerpoint/2010/main" val="82117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3"/>
          <a:srcRect l="5139" r="5928"/>
          <a:stretch>
            <a:fillRect/>
          </a:stretch>
        </p:blipFill>
        <p:spPr bwMode="auto">
          <a:xfrm>
            <a:off x="0" y="0"/>
            <a:ext cx="9144000" cy="6858000"/>
          </a:xfrm>
          <a:prstGeom prst="rect">
            <a:avLst/>
          </a:prstGeom>
          <a:noFill/>
          <a:ln w="9525">
            <a:noFill/>
            <a:miter lim="800000"/>
            <a:headEnd/>
            <a:tailEnd/>
          </a:ln>
        </p:spPr>
      </p:pic>
      <p:sp>
        <p:nvSpPr>
          <p:cNvPr id="30723" name="Rektangel 2"/>
          <p:cNvSpPr>
            <a:spLocks noChangeArrowheads="1"/>
          </p:cNvSpPr>
          <p:nvPr/>
        </p:nvSpPr>
        <p:spPr bwMode="auto">
          <a:xfrm>
            <a:off x="228600" y="990600"/>
            <a:ext cx="8686800" cy="1969770"/>
          </a:xfrm>
          <a:prstGeom prst="rect">
            <a:avLst/>
          </a:prstGeom>
          <a:solidFill>
            <a:schemeClr val="bg1">
              <a:alpha val="65881"/>
            </a:schemeClr>
          </a:solidFill>
          <a:ln w="9525">
            <a:noFill/>
            <a:miter lim="800000"/>
            <a:headEnd/>
            <a:tailEnd/>
          </a:ln>
        </p:spPr>
        <p:txBody>
          <a:bodyPr wrap="square" lIns="182880" tIns="182880" rIns="182880" bIns="182880">
            <a:spAutoFit/>
          </a:bodyPr>
          <a:lstStyle/>
          <a:p>
            <a:pPr defTabSz="912813" fontAlgn="base">
              <a:spcBef>
                <a:spcPct val="0"/>
              </a:spcBef>
              <a:spcAft>
                <a:spcPct val="0"/>
              </a:spcAft>
            </a:pPr>
            <a:r>
              <a:rPr lang="en-US" sz="2800" dirty="0">
                <a:solidFill>
                  <a:srgbClr val="FFFFFF"/>
                </a:solidFill>
                <a:cs typeface="Arial" pitchFamily="34" charset="0"/>
              </a:rPr>
              <a:t>Different people reading about MVC in different places take different ideas from it and describe these as “MVC”.</a:t>
            </a:r>
            <a:br>
              <a:rPr lang="en-US" sz="2800" dirty="0">
                <a:solidFill>
                  <a:srgbClr val="FFFFFF"/>
                </a:solidFill>
                <a:cs typeface="Arial" pitchFamily="34" charset="0"/>
              </a:rPr>
            </a:br>
            <a:endParaRPr lang="en-US" sz="2800" dirty="0">
              <a:solidFill>
                <a:srgbClr val="FFFFFF"/>
              </a:solidFill>
              <a:cs typeface="Arial" pitchFamily="34" charset="0"/>
            </a:endParaRPr>
          </a:p>
          <a:p>
            <a:pPr defTabSz="912813" fontAlgn="base">
              <a:spcBef>
                <a:spcPct val="0"/>
              </a:spcBef>
              <a:spcAft>
                <a:spcPct val="0"/>
              </a:spcAft>
            </a:pPr>
            <a:r>
              <a:rPr lang="en-US" sz="2000" i="1" dirty="0">
                <a:solidFill>
                  <a:srgbClr val="FFFFFF"/>
                </a:solidFill>
                <a:cs typeface="Arial" pitchFamily="34" charset="0"/>
              </a:rPr>
              <a:t>Martin Fowler, GUI Architectures </a:t>
            </a:r>
            <a:r>
              <a:rPr lang="en-US" sz="2000" i="1" dirty="0" smtClean="0">
                <a:solidFill>
                  <a:srgbClr val="FFFFFF"/>
                </a:solidFill>
                <a:cs typeface="Arial" pitchFamily="34" charset="0"/>
              </a:rPr>
              <a:t>Essay (July  2006)</a:t>
            </a:r>
            <a:endParaRPr lang="en-US" sz="2000" dirty="0">
              <a:solidFill>
                <a:srgbClr val="FFFFFF"/>
              </a:solidFill>
              <a:cs typeface="Arial" pitchFamily="34" charset="0"/>
            </a:endParaRPr>
          </a:p>
        </p:txBody>
      </p:sp>
    </p:spTree>
    <p:extLst>
      <p:ext uri="{BB962C8B-B14F-4D97-AF65-F5344CB8AC3E}">
        <p14:creationId xmlns:p14="http://schemas.microsoft.com/office/powerpoint/2010/main" val="347024786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srcRect l="5042" r="3802"/>
          <a:stretch>
            <a:fillRect/>
          </a:stretch>
        </p:blipFill>
        <p:spPr bwMode="auto">
          <a:xfrm>
            <a:off x="0" y="0"/>
            <a:ext cx="9372600" cy="6858000"/>
          </a:xfrm>
          <a:prstGeom prst="rect">
            <a:avLst/>
          </a:prstGeom>
          <a:noFill/>
          <a:ln w="9525">
            <a:noFill/>
            <a:miter lim="800000"/>
            <a:headEnd/>
            <a:tailEnd/>
          </a:ln>
        </p:spPr>
      </p:pic>
      <p:sp>
        <p:nvSpPr>
          <p:cNvPr id="31747" name="Rektangel 4"/>
          <p:cNvSpPr>
            <a:spLocks noChangeArrowheads="1"/>
          </p:cNvSpPr>
          <p:nvPr/>
        </p:nvSpPr>
        <p:spPr bwMode="auto">
          <a:xfrm>
            <a:off x="0" y="5749925"/>
            <a:ext cx="9372600" cy="1108075"/>
          </a:xfrm>
          <a:prstGeom prst="rect">
            <a:avLst/>
          </a:prstGeom>
          <a:solidFill>
            <a:schemeClr val="bg1">
              <a:alpha val="65881"/>
            </a:schemeClr>
          </a:solidFill>
          <a:ln w="9525">
            <a:noFill/>
            <a:miter lim="800000"/>
            <a:headEnd/>
            <a:tailEnd/>
          </a:ln>
        </p:spPr>
        <p:txBody>
          <a:bodyPr lIns="182880" tIns="182880" rIns="182880" bIns="182880">
            <a:spAutoFit/>
          </a:bodyPr>
          <a:lstStyle/>
          <a:p>
            <a:pPr algn="ctr" defTabSz="912813" fontAlgn="base">
              <a:spcBef>
                <a:spcPct val="0"/>
              </a:spcBef>
              <a:spcAft>
                <a:spcPct val="0"/>
              </a:spcAft>
            </a:pPr>
            <a:r>
              <a:rPr lang="en-US" sz="4800">
                <a:solidFill>
                  <a:srgbClr val="FFFFFF"/>
                </a:solidFill>
                <a:cs typeface="Arial" pitchFamily="34" charset="0"/>
              </a:rPr>
              <a:t>Separated Presentation Patterns</a:t>
            </a:r>
            <a:endParaRPr lang="en-US" sz="4000">
              <a:solidFill>
                <a:srgbClr val="FFFFFF"/>
              </a:solidFill>
              <a:cs typeface="Arial" pitchFamily="34" charset="0"/>
            </a:endParaRPr>
          </a:p>
        </p:txBody>
      </p:sp>
    </p:spTree>
    <p:extLst>
      <p:ext uri="{BB962C8B-B14F-4D97-AF65-F5344CB8AC3E}">
        <p14:creationId xmlns:p14="http://schemas.microsoft.com/office/powerpoint/2010/main" val="108228730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679799"/>
            <a:ext cx="3726160" cy="5589240"/>
          </a:xfrm>
          <a:prstGeom prst="rect">
            <a:avLst/>
          </a:prstGeom>
        </p:spPr>
      </p:pic>
    </p:spTree>
    <p:extLst>
      <p:ext uri="{BB962C8B-B14F-4D97-AF65-F5344CB8AC3E}">
        <p14:creationId xmlns:p14="http://schemas.microsoft.com/office/powerpoint/2010/main" val="6405616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srcRect l="-395" r="11462"/>
          <a:stretch>
            <a:fillRect/>
          </a:stretch>
        </p:blipFill>
        <p:spPr bwMode="auto">
          <a:xfrm>
            <a:off x="0" y="0"/>
            <a:ext cx="9144000" cy="6858000"/>
          </a:xfrm>
          <a:prstGeom prst="rect">
            <a:avLst/>
          </a:prstGeom>
          <a:noFill/>
          <a:ln w="9525">
            <a:noFill/>
            <a:miter lim="800000"/>
            <a:headEnd/>
            <a:tailEnd/>
          </a:ln>
        </p:spPr>
      </p:pic>
      <p:sp>
        <p:nvSpPr>
          <p:cNvPr id="33795" name="Rektangel 2"/>
          <p:cNvSpPr>
            <a:spLocks noChangeArrowheads="1"/>
          </p:cNvSpPr>
          <p:nvPr/>
        </p:nvSpPr>
        <p:spPr bwMode="auto">
          <a:xfrm>
            <a:off x="228600" y="228600"/>
            <a:ext cx="8686800" cy="2277547"/>
          </a:xfrm>
          <a:prstGeom prst="rect">
            <a:avLst/>
          </a:prstGeom>
          <a:solidFill>
            <a:schemeClr val="bg1">
              <a:alpha val="65881"/>
            </a:schemeClr>
          </a:solidFill>
          <a:ln w="9525">
            <a:noFill/>
            <a:miter lim="800000"/>
            <a:headEnd/>
            <a:tailEnd/>
          </a:ln>
        </p:spPr>
        <p:txBody>
          <a:bodyPr wrap="square" lIns="182880" tIns="182880" rIns="182880" bIns="182880">
            <a:spAutoFit/>
          </a:bodyPr>
          <a:lstStyle/>
          <a:p>
            <a:pPr defTabSz="912813" fontAlgn="base">
              <a:spcBef>
                <a:spcPct val="0"/>
              </a:spcBef>
              <a:spcAft>
                <a:spcPct val="0"/>
              </a:spcAft>
            </a:pPr>
            <a:r>
              <a:rPr lang="en-US" sz="2800" i="1" dirty="0">
                <a:solidFill>
                  <a:srgbClr val="FFFFFF"/>
                </a:solidFill>
              </a:rPr>
              <a:t>Ensure that any code that manipulates presentation only manipulates presentation, pushing all domain and data source logic into clearly separated areas of the program.</a:t>
            </a:r>
            <a:r>
              <a:rPr lang="en-US" sz="2800" dirty="0">
                <a:solidFill>
                  <a:srgbClr val="FFFFFF"/>
                </a:solidFill>
                <a:cs typeface="Arial" pitchFamily="34" charset="0"/>
              </a:rPr>
              <a:t/>
            </a:r>
            <a:br>
              <a:rPr lang="en-US" sz="2800" dirty="0">
                <a:solidFill>
                  <a:srgbClr val="FFFFFF"/>
                </a:solidFill>
                <a:cs typeface="Arial" pitchFamily="34" charset="0"/>
              </a:rPr>
            </a:br>
            <a:endParaRPr lang="en-US" sz="1600" i="1" dirty="0">
              <a:solidFill>
                <a:srgbClr val="FFFFFF"/>
              </a:solidFill>
              <a:cs typeface="Arial" pitchFamily="34" charset="0"/>
            </a:endParaRPr>
          </a:p>
          <a:p>
            <a:pPr defTabSz="912813" fontAlgn="base">
              <a:spcBef>
                <a:spcPct val="0"/>
              </a:spcBef>
              <a:spcAft>
                <a:spcPct val="0"/>
              </a:spcAft>
            </a:pPr>
            <a:r>
              <a:rPr lang="en-US" sz="2400" i="1" dirty="0" smtClean="0">
                <a:solidFill>
                  <a:srgbClr val="FFFFFF"/>
                </a:solidFill>
                <a:cs typeface="Arial" pitchFamily="34" charset="0"/>
              </a:rPr>
              <a:t>Martin </a:t>
            </a:r>
            <a:r>
              <a:rPr lang="en-US" sz="2400" i="1" dirty="0">
                <a:solidFill>
                  <a:srgbClr val="FFFFFF"/>
                </a:solidFill>
                <a:cs typeface="Arial" pitchFamily="34" charset="0"/>
              </a:rPr>
              <a:t>Fowler, </a:t>
            </a:r>
            <a:r>
              <a:rPr lang="en-US" sz="2400" i="1" dirty="0" err="1" smtClean="0">
                <a:solidFill>
                  <a:srgbClr val="FFFFFF"/>
                </a:solidFill>
                <a:cs typeface="Arial" pitchFamily="34" charset="0"/>
              </a:rPr>
              <a:t>Seperated</a:t>
            </a:r>
            <a:r>
              <a:rPr lang="en-US" sz="2400" i="1" dirty="0" smtClean="0">
                <a:solidFill>
                  <a:srgbClr val="FFFFFF"/>
                </a:solidFill>
                <a:cs typeface="Arial" pitchFamily="34" charset="0"/>
              </a:rPr>
              <a:t> Presentation, July 2006</a:t>
            </a:r>
            <a:endParaRPr lang="en-US" sz="2400" dirty="0">
              <a:solidFill>
                <a:srgbClr val="FFFFFF"/>
              </a:solidFill>
              <a:cs typeface="Arial" pitchFamily="34" charset="0"/>
            </a:endParaRPr>
          </a:p>
        </p:txBody>
      </p:sp>
    </p:spTree>
    <p:extLst>
      <p:ext uri="{BB962C8B-B14F-4D97-AF65-F5344CB8AC3E}">
        <p14:creationId xmlns:p14="http://schemas.microsoft.com/office/powerpoint/2010/main" val="74838060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srcRect r="11067"/>
          <a:stretch>
            <a:fillRect/>
          </a:stretch>
        </p:blipFill>
        <p:spPr bwMode="auto">
          <a:xfrm>
            <a:off x="0" y="0"/>
            <a:ext cx="9144000" cy="6858000"/>
          </a:xfrm>
          <a:prstGeom prst="rect">
            <a:avLst/>
          </a:prstGeom>
          <a:noFill/>
          <a:ln w="9525">
            <a:noFill/>
            <a:miter lim="800000"/>
            <a:headEnd/>
            <a:tailEnd/>
          </a:ln>
        </p:spPr>
      </p:pic>
      <p:sp>
        <p:nvSpPr>
          <p:cNvPr id="4" name="Rounded Rectangle 4"/>
          <p:cNvSpPr/>
          <p:nvPr/>
        </p:nvSpPr>
        <p:spPr bwMode="auto">
          <a:xfrm>
            <a:off x="381000" y="1295400"/>
            <a:ext cx="3276600" cy="1295400"/>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base">
              <a:spcBef>
                <a:spcPct val="0"/>
              </a:spcBef>
              <a:spcAft>
                <a:spcPct val="0"/>
              </a:spcAft>
              <a:defRPr/>
            </a:pPr>
            <a:r>
              <a:rPr lang="en-US" sz="2800" dirty="0">
                <a:solidFill>
                  <a:srgbClr val="FFFFFF"/>
                </a:solidFill>
                <a:effectLst>
                  <a:outerShdw blurRad="38100" dist="38100" dir="2700000" algn="tl">
                    <a:srgbClr val="000000">
                      <a:alpha val="43137"/>
                    </a:srgbClr>
                  </a:outerShdw>
                </a:effectLst>
              </a:rPr>
              <a:t>Data &amp; Domain Logic</a:t>
            </a:r>
            <a:r>
              <a:rPr lang="en-US" sz="2000" dirty="0">
                <a:solidFill>
                  <a:srgbClr val="FFFFFF"/>
                </a:solidFill>
                <a:effectLst>
                  <a:outerShdw blurRad="38100" dist="38100" dir="2700000" algn="tl">
                    <a:srgbClr val="000000">
                      <a:alpha val="43137"/>
                    </a:srgbClr>
                  </a:outerShdw>
                </a:effectLst>
              </a:rPr>
              <a:t/>
            </a:r>
            <a:br>
              <a:rPr lang="en-US" sz="2000" dirty="0">
                <a:solidFill>
                  <a:srgbClr val="FFFFFF"/>
                </a:solidFill>
                <a:effectLst>
                  <a:outerShdw blurRad="38100" dist="38100" dir="2700000" algn="tl">
                    <a:srgbClr val="000000">
                      <a:alpha val="43137"/>
                    </a:srgbClr>
                  </a:outerShdw>
                </a:effectLst>
              </a:rPr>
            </a:br>
            <a:r>
              <a:rPr lang="en-US" sz="1600" dirty="0">
                <a:solidFill>
                  <a:srgbClr val="FFFFFF"/>
                </a:solidFill>
                <a:effectLst>
                  <a:outerShdw blurRad="38100" dist="38100" dir="2700000" algn="tl">
                    <a:srgbClr val="000000">
                      <a:alpha val="43137"/>
                    </a:srgbClr>
                  </a:outerShdw>
                </a:effectLst>
              </a:rPr>
              <a:t>(Model)</a:t>
            </a:r>
            <a:endParaRPr lang="en-US" sz="2000" dirty="0">
              <a:solidFill>
                <a:srgbClr val="FFFFFF"/>
              </a:solidFill>
              <a:effectLst>
                <a:outerShdw blurRad="38100" dist="38100" dir="2700000" algn="tl">
                  <a:srgbClr val="000000">
                    <a:alpha val="43137"/>
                  </a:srgbClr>
                </a:outerShdw>
              </a:effectLst>
            </a:endParaRPr>
          </a:p>
        </p:txBody>
      </p:sp>
      <p:sp>
        <p:nvSpPr>
          <p:cNvPr id="5" name="Rounded Rectangle 5"/>
          <p:cNvSpPr/>
          <p:nvPr/>
        </p:nvSpPr>
        <p:spPr bwMode="auto">
          <a:xfrm>
            <a:off x="381000" y="2743200"/>
            <a:ext cx="3276600" cy="1295400"/>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a:defRPr/>
            </a:pPr>
            <a:r>
              <a:rPr lang="en-US" sz="2800" dirty="0">
                <a:solidFill>
                  <a:srgbClr val="FFFFFF"/>
                </a:solidFill>
                <a:effectLst>
                  <a:outerShdw blurRad="38100" dist="38100" dir="2700000" algn="tl">
                    <a:srgbClr val="000000">
                      <a:alpha val="43137"/>
                    </a:srgbClr>
                  </a:outerShdw>
                </a:effectLst>
              </a:rPr>
              <a:t>UI</a:t>
            </a:r>
            <a:r>
              <a:rPr lang="en-US" sz="2000" dirty="0">
                <a:solidFill>
                  <a:srgbClr val="FFFFFF"/>
                </a:solidFill>
                <a:effectLst>
                  <a:outerShdw blurRad="38100" dist="38100" dir="2700000" algn="tl">
                    <a:srgbClr val="000000">
                      <a:alpha val="43137"/>
                    </a:srgbClr>
                  </a:outerShdw>
                </a:effectLst>
              </a:rPr>
              <a:t/>
            </a:r>
            <a:br>
              <a:rPr lang="en-US" sz="2000" dirty="0">
                <a:solidFill>
                  <a:srgbClr val="FFFFFF"/>
                </a:solidFill>
                <a:effectLst>
                  <a:outerShdw blurRad="38100" dist="38100" dir="2700000" algn="tl">
                    <a:srgbClr val="000000">
                      <a:alpha val="43137"/>
                    </a:srgbClr>
                  </a:outerShdw>
                </a:effectLst>
              </a:rPr>
            </a:br>
            <a:r>
              <a:rPr lang="en-US" sz="1600" dirty="0">
                <a:solidFill>
                  <a:srgbClr val="FFFFFF"/>
                </a:solidFill>
                <a:effectLst>
                  <a:outerShdw blurRad="38100" dist="38100" dir="2700000" algn="tl">
                    <a:srgbClr val="000000">
                      <a:alpha val="43137"/>
                    </a:srgbClr>
                  </a:outerShdw>
                </a:effectLst>
              </a:rPr>
              <a:t>(View)</a:t>
            </a:r>
            <a:endParaRPr lang="en-US" sz="2000" dirty="0">
              <a:solidFill>
                <a:srgbClr val="FFFFFF"/>
              </a:solidFill>
              <a:effectLst>
                <a:outerShdw blurRad="38100" dist="38100" dir="2700000" algn="tl">
                  <a:srgbClr val="000000">
                    <a:alpha val="43137"/>
                  </a:srgbClr>
                </a:outerShdw>
              </a:effectLst>
            </a:endParaRPr>
          </a:p>
        </p:txBody>
      </p:sp>
      <p:sp>
        <p:nvSpPr>
          <p:cNvPr id="7" name="Rounded Rectangle 8"/>
          <p:cNvSpPr/>
          <p:nvPr/>
        </p:nvSpPr>
        <p:spPr bwMode="auto">
          <a:xfrm>
            <a:off x="381000" y="4191000"/>
            <a:ext cx="3276600" cy="1295400"/>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a:defRPr/>
            </a:pPr>
            <a:r>
              <a:rPr lang="en-US" sz="2800" dirty="0">
                <a:solidFill>
                  <a:srgbClr val="FFFFFF"/>
                </a:solidFill>
                <a:effectLst>
                  <a:outerShdw blurRad="38100" dist="38100" dir="2700000" algn="tl">
                    <a:srgbClr val="000000">
                      <a:alpha val="43137"/>
                    </a:srgbClr>
                  </a:outerShdw>
                </a:effectLst>
              </a:rPr>
              <a:t>Interaction </a:t>
            </a:r>
            <a:r>
              <a:rPr lang="en-US" sz="1600" dirty="0">
                <a:solidFill>
                  <a:srgbClr val="FFFFFF"/>
                </a:solidFill>
                <a:effectLst>
                  <a:outerShdw blurRad="38100" dist="38100" dir="2700000" algn="tl">
                    <a:srgbClr val="000000">
                      <a:alpha val="43137"/>
                    </a:srgbClr>
                  </a:outerShdw>
                </a:effectLst>
              </a:rPr>
              <a:t>(Controller/Presenter)</a:t>
            </a:r>
            <a:endParaRPr lang="en-US" sz="20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42503781"/>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srcRect l="-395" r="11462"/>
          <a:stretch>
            <a:fillRect/>
          </a:stretch>
        </p:blipFill>
        <p:spPr bwMode="auto">
          <a:xfrm>
            <a:off x="0" y="0"/>
            <a:ext cx="9144000" cy="6858000"/>
          </a:xfrm>
          <a:prstGeom prst="rect">
            <a:avLst/>
          </a:prstGeom>
          <a:noFill/>
          <a:ln w="9525">
            <a:noFill/>
            <a:miter lim="800000"/>
            <a:headEnd/>
            <a:tailEnd/>
          </a:ln>
        </p:spPr>
      </p:pic>
      <p:sp>
        <p:nvSpPr>
          <p:cNvPr id="33795" name="Rektangel 2"/>
          <p:cNvSpPr>
            <a:spLocks noChangeArrowheads="1"/>
          </p:cNvSpPr>
          <p:nvPr/>
        </p:nvSpPr>
        <p:spPr bwMode="auto">
          <a:xfrm>
            <a:off x="228600" y="228600"/>
            <a:ext cx="8686800" cy="3139321"/>
          </a:xfrm>
          <a:prstGeom prst="rect">
            <a:avLst/>
          </a:prstGeom>
          <a:solidFill>
            <a:schemeClr val="bg1">
              <a:alpha val="65881"/>
            </a:schemeClr>
          </a:solidFill>
          <a:ln w="9525">
            <a:noFill/>
            <a:miter lim="800000"/>
            <a:headEnd/>
            <a:tailEnd/>
          </a:ln>
        </p:spPr>
        <p:txBody>
          <a:bodyPr wrap="square" lIns="182880" tIns="182880" rIns="182880" bIns="182880">
            <a:spAutoFit/>
          </a:bodyPr>
          <a:lstStyle/>
          <a:p>
            <a:pPr defTabSz="912813" fontAlgn="base">
              <a:spcBef>
                <a:spcPct val="0"/>
              </a:spcBef>
              <a:spcAft>
                <a:spcPct val="0"/>
              </a:spcAft>
            </a:pPr>
            <a:r>
              <a:rPr lang="en-US" sz="2800" b="1" dirty="0" smtClean="0">
                <a:solidFill>
                  <a:srgbClr val="FFFFFF"/>
                </a:solidFill>
                <a:cs typeface="Arial" pitchFamily="34" charset="0"/>
              </a:rPr>
              <a:t>Presentation Model is of a fully self-contained class</a:t>
            </a:r>
            <a:r>
              <a:rPr lang="en-US" sz="2800" dirty="0" smtClean="0">
                <a:solidFill>
                  <a:srgbClr val="FFFFFF"/>
                </a:solidFill>
                <a:cs typeface="Arial" pitchFamily="34" charset="0"/>
              </a:rPr>
              <a:t> that represents all the data and behavior of the UI, but </a:t>
            </a:r>
            <a:r>
              <a:rPr lang="en-US" sz="2800" b="1" dirty="0" smtClean="0">
                <a:solidFill>
                  <a:srgbClr val="FFFFFF"/>
                </a:solidFill>
                <a:cs typeface="Arial" pitchFamily="34" charset="0"/>
              </a:rPr>
              <a:t>without any of the controls</a:t>
            </a:r>
            <a:r>
              <a:rPr lang="en-US" sz="2800" dirty="0" smtClean="0">
                <a:solidFill>
                  <a:srgbClr val="FFFFFF"/>
                </a:solidFill>
                <a:cs typeface="Arial" pitchFamily="34" charset="0"/>
              </a:rPr>
              <a:t> used to render that UI on the screen. A view then </a:t>
            </a:r>
            <a:r>
              <a:rPr lang="en-US" sz="2800" b="1" dirty="0" smtClean="0">
                <a:solidFill>
                  <a:srgbClr val="FFFFFF"/>
                </a:solidFill>
                <a:cs typeface="Arial" pitchFamily="34" charset="0"/>
              </a:rPr>
              <a:t>simply projects the state of the presentation model onto the glass</a:t>
            </a:r>
            <a:r>
              <a:rPr lang="en-US" sz="2800" dirty="0" smtClean="0">
                <a:solidFill>
                  <a:srgbClr val="FFFFFF"/>
                </a:solidFill>
                <a:cs typeface="Arial" pitchFamily="34" charset="0"/>
              </a:rPr>
              <a:t>.</a:t>
            </a:r>
            <a:br>
              <a:rPr lang="en-US" sz="2800" dirty="0" smtClean="0">
                <a:solidFill>
                  <a:srgbClr val="FFFFFF"/>
                </a:solidFill>
                <a:cs typeface="Arial" pitchFamily="34" charset="0"/>
              </a:rPr>
            </a:br>
            <a:endParaRPr lang="en-US" sz="1600" i="1" dirty="0">
              <a:solidFill>
                <a:srgbClr val="FFFFFF"/>
              </a:solidFill>
              <a:cs typeface="Arial" pitchFamily="34" charset="0"/>
            </a:endParaRPr>
          </a:p>
          <a:p>
            <a:pPr defTabSz="912813" fontAlgn="base">
              <a:spcBef>
                <a:spcPct val="0"/>
              </a:spcBef>
              <a:spcAft>
                <a:spcPct val="0"/>
              </a:spcAft>
            </a:pPr>
            <a:r>
              <a:rPr lang="en-US" sz="2400" i="1" dirty="0">
                <a:solidFill>
                  <a:srgbClr val="FFFFFF"/>
                </a:solidFill>
                <a:cs typeface="Arial" pitchFamily="34" charset="0"/>
              </a:rPr>
              <a:t>Martin Fowler, Presentation Model </a:t>
            </a:r>
            <a:r>
              <a:rPr lang="en-US" sz="2400" i="1" dirty="0" smtClean="0">
                <a:solidFill>
                  <a:srgbClr val="FFFFFF"/>
                </a:solidFill>
                <a:cs typeface="Arial" pitchFamily="34" charset="0"/>
              </a:rPr>
              <a:t>Essay, July 2004</a:t>
            </a:r>
            <a:endParaRPr lang="en-US" sz="2400" dirty="0">
              <a:solidFill>
                <a:srgbClr val="FFFFFF"/>
              </a:solidFill>
              <a:cs typeface="Arial" pitchFamily="34" charset="0"/>
            </a:endParaRPr>
          </a:p>
        </p:txBody>
      </p:sp>
    </p:spTree>
    <p:extLst>
      <p:ext uri="{BB962C8B-B14F-4D97-AF65-F5344CB8AC3E}">
        <p14:creationId xmlns:p14="http://schemas.microsoft.com/office/powerpoint/2010/main" val="109156159"/>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3"/>
          <a:srcRect l="5139" r="5928"/>
          <a:stretch>
            <a:fillRect/>
          </a:stretch>
        </p:blipFill>
        <p:spPr bwMode="auto">
          <a:xfrm>
            <a:off x="0" y="0"/>
            <a:ext cx="9144000" cy="6858000"/>
          </a:xfrm>
          <a:prstGeom prst="rect">
            <a:avLst/>
          </a:prstGeom>
          <a:noFill/>
          <a:ln w="9525">
            <a:noFill/>
            <a:miter lim="800000"/>
            <a:headEnd/>
            <a:tailEnd/>
          </a:ln>
        </p:spPr>
      </p:pic>
      <p:sp>
        <p:nvSpPr>
          <p:cNvPr id="30723" name="Rektangel 2"/>
          <p:cNvSpPr>
            <a:spLocks noChangeArrowheads="1"/>
          </p:cNvSpPr>
          <p:nvPr/>
        </p:nvSpPr>
        <p:spPr bwMode="auto">
          <a:xfrm>
            <a:off x="304800" y="990600"/>
            <a:ext cx="8458200" cy="2585323"/>
          </a:xfrm>
          <a:prstGeom prst="rect">
            <a:avLst/>
          </a:prstGeom>
          <a:solidFill>
            <a:schemeClr val="bg1">
              <a:alpha val="65881"/>
            </a:schemeClr>
          </a:solidFill>
          <a:ln w="9525">
            <a:noFill/>
            <a:miter lim="800000"/>
            <a:headEnd/>
            <a:tailEnd/>
          </a:ln>
        </p:spPr>
        <p:txBody>
          <a:bodyPr wrap="square" lIns="182880" tIns="182880" rIns="182880" bIns="182880">
            <a:spAutoFit/>
          </a:bodyPr>
          <a:lstStyle/>
          <a:p>
            <a:pPr defTabSz="912813" fontAlgn="base">
              <a:spcBef>
                <a:spcPct val="0"/>
              </a:spcBef>
              <a:spcAft>
                <a:spcPct val="0"/>
              </a:spcAft>
            </a:pPr>
            <a:r>
              <a:rPr lang="en-US" sz="3200" dirty="0" smtClean="0">
                <a:solidFill>
                  <a:srgbClr val="FFFFFF"/>
                </a:solidFill>
                <a:cs typeface="Arial" pitchFamily="34" charset="0"/>
              </a:rPr>
              <a:t>The most </a:t>
            </a:r>
            <a:r>
              <a:rPr lang="en-US" sz="3200" b="1" dirty="0" smtClean="0">
                <a:solidFill>
                  <a:srgbClr val="FFFFFF"/>
                </a:solidFill>
                <a:cs typeface="Arial" pitchFamily="34" charset="0"/>
              </a:rPr>
              <a:t>annoying</a:t>
            </a:r>
            <a:r>
              <a:rPr lang="en-US" sz="3200" dirty="0" smtClean="0">
                <a:solidFill>
                  <a:srgbClr val="FFFFFF"/>
                </a:solidFill>
                <a:cs typeface="Arial" pitchFamily="34" charset="0"/>
              </a:rPr>
              <a:t> part of Presentation Model is the </a:t>
            </a:r>
            <a:r>
              <a:rPr lang="en-US" sz="3200" b="1" dirty="0" smtClean="0">
                <a:solidFill>
                  <a:srgbClr val="FFFFFF"/>
                </a:solidFill>
                <a:cs typeface="Arial" pitchFamily="34" charset="0"/>
              </a:rPr>
              <a:t>synchronization</a:t>
            </a:r>
            <a:r>
              <a:rPr lang="en-US" sz="3200" dirty="0" smtClean="0">
                <a:solidFill>
                  <a:srgbClr val="FFFFFF"/>
                </a:solidFill>
                <a:cs typeface="Arial" pitchFamily="34" charset="0"/>
              </a:rPr>
              <a:t> between Presentation Model and view…</a:t>
            </a:r>
          </a:p>
          <a:p>
            <a:pPr defTabSz="912813" fontAlgn="base">
              <a:spcBef>
                <a:spcPct val="0"/>
              </a:spcBef>
              <a:spcAft>
                <a:spcPct val="0"/>
              </a:spcAft>
            </a:pPr>
            <a:endParaRPr lang="en-US" sz="2800" dirty="0" smtClean="0">
              <a:solidFill>
                <a:srgbClr val="FFFFFF"/>
              </a:solidFill>
              <a:latin typeface="Arial" pitchFamily="34" charset="0"/>
              <a:cs typeface="Arial" pitchFamily="34" charset="0"/>
            </a:endParaRPr>
          </a:p>
          <a:p>
            <a:pPr defTabSz="912813" fontAlgn="base">
              <a:spcBef>
                <a:spcPct val="0"/>
              </a:spcBef>
              <a:spcAft>
                <a:spcPct val="0"/>
              </a:spcAft>
            </a:pPr>
            <a:r>
              <a:rPr lang="en-US" sz="2000" i="1" dirty="0" smtClean="0">
                <a:solidFill>
                  <a:srgbClr val="FFFFFF"/>
                </a:solidFill>
                <a:cs typeface="Arial" pitchFamily="34" charset="0"/>
              </a:rPr>
              <a:t>Martin </a:t>
            </a:r>
            <a:r>
              <a:rPr lang="en-US" sz="2000" i="1" dirty="0">
                <a:solidFill>
                  <a:srgbClr val="FFFFFF"/>
                </a:solidFill>
                <a:cs typeface="Arial" pitchFamily="34" charset="0"/>
              </a:rPr>
              <a:t>Fowler, GUI Architectures </a:t>
            </a:r>
            <a:r>
              <a:rPr lang="en-US" sz="2000" i="1" dirty="0" smtClean="0">
                <a:solidFill>
                  <a:srgbClr val="FFFFFF"/>
                </a:solidFill>
                <a:cs typeface="Arial" pitchFamily="34" charset="0"/>
              </a:rPr>
              <a:t>Essay, July 2004</a:t>
            </a:r>
            <a:endParaRPr lang="en-US" sz="2000" dirty="0">
              <a:solidFill>
                <a:srgbClr val="FFFFFF"/>
              </a:solidFill>
              <a:cs typeface="Arial" pitchFamily="34" charset="0"/>
            </a:endParaRPr>
          </a:p>
        </p:txBody>
      </p:sp>
    </p:spTree>
    <p:extLst>
      <p:ext uri="{BB962C8B-B14F-4D97-AF65-F5344CB8AC3E}">
        <p14:creationId xmlns:p14="http://schemas.microsoft.com/office/powerpoint/2010/main" val="2099596565"/>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srcRect l="-395" r="11462"/>
          <a:stretch>
            <a:fillRect/>
          </a:stretch>
        </p:blipFill>
        <p:spPr bwMode="auto">
          <a:xfrm>
            <a:off x="0" y="0"/>
            <a:ext cx="9144000" cy="6858000"/>
          </a:xfrm>
          <a:prstGeom prst="rect">
            <a:avLst/>
          </a:prstGeom>
          <a:noFill/>
          <a:ln w="9525">
            <a:noFill/>
            <a:miter lim="800000"/>
            <a:headEnd/>
            <a:tailEnd/>
          </a:ln>
        </p:spPr>
      </p:pic>
      <p:sp>
        <p:nvSpPr>
          <p:cNvPr id="33795" name="Rektangel 2"/>
          <p:cNvSpPr>
            <a:spLocks noChangeArrowheads="1"/>
          </p:cNvSpPr>
          <p:nvPr/>
        </p:nvSpPr>
        <p:spPr bwMode="auto">
          <a:xfrm>
            <a:off x="304800" y="609600"/>
            <a:ext cx="8610600" cy="2585323"/>
          </a:xfrm>
          <a:prstGeom prst="rect">
            <a:avLst/>
          </a:prstGeom>
          <a:solidFill>
            <a:schemeClr val="bg1">
              <a:alpha val="65881"/>
            </a:schemeClr>
          </a:solidFill>
          <a:ln w="9525">
            <a:noFill/>
            <a:miter lim="800000"/>
            <a:headEnd/>
            <a:tailEnd/>
          </a:ln>
        </p:spPr>
        <p:txBody>
          <a:bodyPr wrap="square" lIns="182880" tIns="182880" rIns="182880" bIns="182880">
            <a:spAutoFit/>
          </a:bodyPr>
          <a:lstStyle/>
          <a:p>
            <a:pPr defTabSz="912813" fontAlgn="base">
              <a:spcBef>
                <a:spcPct val="0"/>
              </a:spcBef>
              <a:spcAft>
                <a:spcPct val="0"/>
              </a:spcAft>
            </a:pPr>
            <a:r>
              <a:rPr lang="en-US" sz="3200" dirty="0" smtClean="0">
                <a:solidFill>
                  <a:srgbClr val="FFFFFF"/>
                </a:solidFill>
                <a:cs typeface="Arial" pitchFamily="34" charset="0"/>
              </a:rPr>
              <a:t>Ideally some kind of framework could handle this, which </a:t>
            </a:r>
            <a:r>
              <a:rPr lang="en-US" sz="3200" b="1" dirty="0" smtClean="0">
                <a:solidFill>
                  <a:srgbClr val="FFFFFF"/>
                </a:solidFill>
                <a:cs typeface="Arial" pitchFamily="34" charset="0"/>
              </a:rPr>
              <a:t>I'm hoping will happen some day</a:t>
            </a:r>
            <a:r>
              <a:rPr lang="en-US" sz="3200" dirty="0" smtClean="0">
                <a:solidFill>
                  <a:srgbClr val="FFFFFF"/>
                </a:solidFill>
                <a:cs typeface="Arial" pitchFamily="34" charset="0"/>
              </a:rPr>
              <a:t> with technologies </a:t>
            </a:r>
            <a:r>
              <a:rPr lang="en-US" sz="3200" b="1" dirty="0" smtClean="0">
                <a:solidFill>
                  <a:srgbClr val="FFFFFF"/>
                </a:solidFill>
                <a:cs typeface="Arial" pitchFamily="34" charset="0"/>
              </a:rPr>
              <a:t>like .NET's data binding</a:t>
            </a:r>
            <a:r>
              <a:rPr lang="en-US" sz="3200" dirty="0" smtClean="0">
                <a:solidFill>
                  <a:srgbClr val="FFFFFF"/>
                </a:solidFill>
                <a:cs typeface="Arial" pitchFamily="34" charset="0"/>
              </a:rPr>
              <a:t>.</a:t>
            </a:r>
          </a:p>
          <a:p>
            <a:pPr defTabSz="912813" fontAlgn="base">
              <a:spcBef>
                <a:spcPct val="0"/>
              </a:spcBef>
              <a:spcAft>
                <a:spcPct val="0"/>
              </a:spcAft>
            </a:pPr>
            <a:endParaRPr lang="en-US" sz="2400" i="1" dirty="0">
              <a:solidFill>
                <a:srgbClr val="FFFFFF"/>
              </a:solidFill>
              <a:cs typeface="Arial" pitchFamily="34" charset="0"/>
            </a:endParaRPr>
          </a:p>
          <a:p>
            <a:pPr defTabSz="912813" fontAlgn="base">
              <a:spcBef>
                <a:spcPct val="0"/>
              </a:spcBef>
              <a:spcAft>
                <a:spcPct val="0"/>
              </a:spcAft>
            </a:pPr>
            <a:r>
              <a:rPr lang="en-US" sz="2400" i="1" dirty="0">
                <a:solidFill>
                  <a:srgbClr val="FFFFFF"/>
                </a:solidFill>
                <a:cs typeface="Arial" pitchFamily="34" charset="0"/>
              </a:rPr>
              <a:t>Martin Fowler, Presentation Model </a:t>
            </a:r>
            <a:r>
              <a:rPr lang="en-US" sz="2400" i="1" dirty="0" smtClean="0">
                <a:solidFill>
                  <a:srgbClr val="FFFFFF"/>
                </a:solidFill>
                <a:cs typeface="Arial" pitchFamily="34" charset="0"/>
              </a:rPr>
              <a:t>Essay, July 2004</a:t>
            </a:r>
            <a:endParaRPr lang="en-US" sz="2400" dirty="0">
              <a:solidFill>
                <a:srgbClr val="FFFFFF"/>
              </a:solidFill>
              <a:cs typeface="Arial" pitchFamily="34" charset="0"/>
            </a:endParaRPr>
          </a:p>
        </p:txBody>
      </p:sp>
    </p:spTree>
    <p:extLst>
      <p:ext uri="{BB962C8B-B14F-4D97-AF65-F5344CB8AC3E}">
        <p14:creationId xmlns:p14="http://schemas.microsoft.com/office/powerpoint/2010/main" val="159652987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363" fontAlgn="auto">
              <a:spcAft>
                <a:spcPts val="0"/>
              </a:spcAft>
              <a:defRPr/>
            </a:pPr>
            <a:r>
              <a:rPr smtClean="0"/>
              <a:t>Everything in code-behind</a:t>
            </a:r>
            <a:endParaRPr dirty="0">
              <a:solidFill>
                <a:schemeClr val="tx2"/>
              </a:solidFill>
            </a:endParaRPr>
          </a:p>
        </p:txBody>
      </p:sp>
      <p:sp>
        <p:nvSpPr>
          <p:cNvPr id="27" name="Rounded Rectangle 5"/>
          <p:cNvSpPr/>
          <p:nvPr/>
        </p:nvSpPr>
        <p:spPr bwMode="auto">
          <a:xfrm>
            <a:off x="5486400" y="3276600"/>
            <a:ext cx="2209800" cy="882953"/>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a:defRPr/>
            </a:pPr>
            <a:r>
              <a:rPr lang="en-US" sz="2000" dirty="0">
                <a:solidFill>
                  <a:srgbClr val="FFFFFF"/>
                </a:solidFill>
                <a:effectLst>
                  <a:outerShdw blurRad="38100" dist="38100" dir="2700000" algn="tl">
                    <a:srgbClr val="000000">
                      <a:alpha val="43137"/>
                    </a:srgbClr>
                  </a:outerShdw>
                </a:effectLst>
              </a:rPr>
              <a:t>Data Model</a:t>
            </a:r>
          </a:p>
        </p:txBody>
      </p:sp>
      <p:sp>
        <p:nvSpPr>
          <p:cNvPr id="28" name="Rounded Rectangle 6"/>
          <p:cNvSpPr/>
          <p:nvPr/>
        </p:nvSpPr>
        <p:spPr bwMode="auto">
          <a:xfrm>
            <a:off x="1693222" y="1866405"/>
            <a:ext cx="2269177" cy="2476995"/>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sz="2000" dirty="0">
                <a:solidFill>
                  <a:srgbClr val="FFFFFF"/>
                </a:solidFill>
                <a:effectLst>
                  <a:outerShdw blurRad="38100" dist="38100" dir="2700000" algn="tl">
                    <a:srgbClr val="000000">
                      <a:alpha val="43137"/>
                    </a:srgbClr>
                  </a:outerShdw>
                </a:effectLst>
              </a:rPr>
              <a:t>View</a:t>
            </a:r>
          </a:p>
        </p:txBody>
      </p:sp>
      <p:sp>
        <p:nvSpPr>
          <p:cNvPr id="31" name="Rounded Rectangle 7"/>
          <p:cNvSpPr/>
          <p:nvPr/>
        </p:nvSpPr>
        <p:spPr bwMode="auto">
          <a:xfrm>
            <a:off x="1828800" y="2286001"/>
            <a:ext cx="1981200"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fontAlgn="base">
              <a:spcBef>
                <a:spcPct val="0"/>
              </a:spcBef>
              <a:spcAft>
                <a:spcPct val="0"/>
              </a:spcAft>
              <a:defRPr/>
            </a:pPr>
            <a:r>
              <a:rPr lang="en-US" sz="2000" dirty="0">
                <a:solidFill>
                  <a:srgbClr val="FFFFFF"/>
                </a:solidFill>
                <a:effectLst>
                  <a:outerShdw blurRad="38100" dist="38100" dir="2700000" algn="tl">
                    <a:srgbClr val="000000">
                      <a:alpha val="43137"/>
                    </a:srgbClr>
                  </a:outerShdw>
                </a:effectLst>
              </a:rPr>
              <a:t>XAML</a:t>
            </a:r>
          </a:p>
        </p:txBody>
      </p:sp>
      <p:sp>
        <p:nvSpPr>
          <p:cNvPr id="32" name="Rounded Rectangle 4"/>
          <p:cNvSpPr/>
          <p:nvPr/>
        </p:nvSpPr>
        <p:spPr bwMode="auto">
          <a:xfrm>
            <a:off x="1828800" y="3276601"/>
            <a:ext cx="1981200" cy="882953"/>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base">
              <a:spcBef>
                <a:spcPct val="0"/>
              </a:spcBef>
              <a:spcAft>
                <a:spcPct val="0"/>
              </a:spcAft>
              <a:defRPr/>
            </a:pPr>
            <a:r>
              <a:rPr lang="en-US" sz="2000" dirty="0">
                <a:solidFill>
                  <a:srgbClr val="FFFFFF"/>
                </a:solidFill>
                <a:effectLst>
                  <a:outerShdw blurRad="38100" dist="38100" dir="2700000" algn="tl">
                    <a:srgbClr val="000000">
                      <a:alpha val="43137"/>
                    </a:srgbClr>
                  </a:outerShdw>
                </a:effectLst>
              </a:rPr>
              <a:t>Code-Behind</a:t>
            </a:r>
          </a:p>
          <a:p>
            <a:pPr algn="ctr" defTabSz="914099" fontAlgn="base">
              <a:spcBef>
                <a:spcPct val="0"/>
              </a:spcBef>
              <a:spcAft>
                <a:spcPct val="0"/>
              </a:spcAft>
              <a:defRPr/>
            </a:pPr>
            <a:r>
              <a:rPr lang="en-US" sz="2000" dirty="0">
                <a:solidFill>
                  <a:srgbClr val="FFFFFF"/>
                </a:solidFill>
                <a:effectLst>
                  <a:outerShdw blurRad="38100" dist="38100" dir="2700000" algn="tl">
                    <a:srgbClr val="000000">
                      <a:alpha val="43137"/>
                    </a:srgbClr>
                  </a:outerShdw>
                </a:effectLst>
              </a:rPr>
              <a:t>Event Handlers</a:t>
            </a:r>
          </a:p>
        </p:txBody>
      </p:sp>
      <p:cxnSp>
        <p:nvCxnSpPr>
          <p:cNvPr id="34" name="Rett pil 33"/>
          <p:cNvCxnSpPr/>
          <p:nvPr/>
        </p:nvCxnSpPr>
        <p:spPr>
          <a:xfrm flipV="1">
            <a:off x="3810000" y="3717925"/>
            <a:ext cx="1676400"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7070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387350" y="228600"/>
            <a:ext cx="8375650" cy="664797"/>
          </a:xfrm>
        </p:spPr>
        <p:txBody>
          <a:bodyPr/>
          <a:lstStyle/>
          <a:p>
            <a:pPr defTabSz="914363" fontAlgn="auto">
              <a:spcAft>
                <a:spcPts val="0"/>
              </a:spcAft>
              <a:defRPr/>
            </a:pPr>
            <a:r>
              <a:rPr dirty="0" smtClean="0"/>
              <a:t>Model </a:t>
            </a:r>
            <a:r>
              <a:rPr lang="nb-NO" dirty="0" smtClean="0"/>
              <a:t>–</a:t>
            </a:r>
            <a:r>
              <a:rPr dirty="0" smtClean="0"/>
              <a:t> View </a:t>
            </a:r>
            <a:r>
              <a:rPr lang="nb-NO" dirty="0" smtClean="0"/>
              <a:t>–</a:t>
            </a:r>
            <a:r>
              <a:rPr dirty="0" smtClean="0"/>
              <a:t> </a:t>
            </a:r>
            <a:r>
              <a:rPr dirty="0" err="1" smtClean="0"/>
              <a:t>ViewModel</a:t>
            </a:r>
            <a:endParaRPr dirty="0"/>
          </a:p>
        </p:txBody>
      </p:sp>
      <p:sp>
        <p:nvSpPr>
          <p:cNvPr id="5" name="Rounded Rectangle 5"/>
          <p:cNvSpPr/>
          <p:nvPr/>
        </p:nvSpPr>
        <p:spPr bwMode="auto">
          <a:xfrm>
            <a:off x="5562600" y="4419600"/>
            <a:ext cx="2209800" cy="990600"/>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a:defRPr/>
            </a:pPr>
            <a:r>
              <a:rPr lang="en-US" sz="2000" dirty="0">
                <a:solidFill>
                  <a:srgbClr val="FFFFFF"/>
                </a:solidFill>
                <a:effectLst>
                  <a:outerShdw blurRad="38100" dist="38100" dir="2700000" algn="tl">
                    <a:srgbClr val="000000">
                      <a:alpha val="43137"/>
                    </a:srgbClr>
                  </a:outerShdw>
                </a:effectLst>
              </a:rPr>
              <a:t>Data Model</a:t>
            </a:r>
          </a:p>
        </p:txBody>
      </p:sp>
      <p:sp>
        <p:nvSpPr>
          <p:cNvPr id="6" name="Rounded Rectangle 6"/>
          <p:cNvSpPr/>
          <p:nvPr/>
        </p:nvSpPr>
        <p:spPr bwMode="auto">
          <a:xfrm>
            <a:off x="1752600" y="1371600"/>
            <a:ext cx="2438399" cy="2019795"/>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sz="2000" dirty="0">
                <a:solidFill>
                  <a:srgbClr val="FFFFFF"/>
                </a:solidFill>
                <a:effectLst>
                  <a:outerShdw blurRad="38100" dist="38100" dir="2700000" algn="tl">
                    <a:srgbClr val="000000">
                      <a:alpha val="43137"/>
                    </a:srgbClr>
                  </a:outerShdw>
                </a:effectLst>
              </a:rPr>
              <a:t>View</a:t>
            </a:r>
          </a:p>
        </p:txBody>
      </p:sp>
      <p:sp>
        <p:nvSpPr>
          <p:cNvPr id="9" name="Rounded Rectangle 7"/>
          <p:cNvSpPr/>
          <p:nvPr/>
        </p:nvSpPr>
        <p:spPr bwMode="auto">
          <a:xfrm>
            <a:off x="1905000" y="1791196"/>
            <a:ext cx="2133600" cy="88295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fontAlgn="base">
              <a:spcBef>
                <a:spcPct val="0"/>
              </a:spcBef>
              <a:spcAft>
                <a:spcPct val="0"/>
              </a:spcAft>
              <a:defRPr/>
            </a:pPr>
            <a:r>
              <a:rPr lang="en-US" sz="2000" dirty="0">
                <a:solidFill>
                  <a:srgbClr val="FFFFFF"/>
                </a:solidFill>
                <a:effectLst>
                  <a:outerShdw blurRad="38100" dist="38100" dir="2700000" algn="tl">
                    <a:srgbClr val="000000">
                      <a:alpha val="43137"/>
                    </a:srgbClr>
                  </a:outerShdw>
                </a:effectLst>
              </a:rPr>
              <a:t>XAML</a:t>
            </a:r>
          </a:p>
        </p:txBody>
      </p:sp>
      <p:sp>
        <p:nvSpPr>
          <p:cNvPr id="10" name="Rounded Rectangle 4"/>
          <p:cNvSpPr/>
          <p:nvPr/>
        </p:nvSpPr>
        <p:spPr bwMode="auto">
          <a:xfrm>
            <a:off x="1905000" y="2781796"/>
            <a:ext cx="2133600" cy="457199"/>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base">
              <a:spcBef>
                <a:spcPct val="0"/>
              </a:spcBef>
              <a:spcAft>
                <a:spcPct val="0"/>
              </a:spcAft>
              <a:defRPr/>
            </a:pPr>
            <a:r>
              <a:rPr lang="en-US" sz="2000" dirty="0">
                <a:solidFill>
                  <a:srgbClr val="FFFFFF"/>
                </a:solidFill>
                <a:effectLst>
                  <a:outerShdw blurRad="38100" dist="38100" dir="2700000" algn="tl">
                    <a:srgbClr val="000000">
                      <a:alpha val="43137"/>
                    </a:srgbClr>
                  </a:outerShdw>
                </a:effectLst>
              </a:rPr>
              <a:t>Code-Behind</a:t>
            </a:r>
          </a:p>
        </p:txBody>
      </p:sp>
      <p:sp>
        <p:nvSpPr>
          <p:cNvPr id="13" name="Rounded Rectangle 6"/>
          <p:cNvSpPr/>
          <p:nvPr/>
        </p:nvSpPr>
        <p:spPr bwMode="auto">
          <a:xfrm>
            <a:off x="1735778" y="4114801"/>
            <a:ext cx="2438399" cy="1600199"/>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sz="2000" dirty="0" smtClean="0">
                <a:solidFill>
                  <a:srgbClr val="FFFFFF"/>
                </a:solidFill>
                <a:effectLst>
                  <a:outerShdw blurRad="38100" dist="38100" dir="2700000" algn="tl">
                    <a:srgbClr val="000000">
                      <a:alpha val="43137"/>
                    </a:srgbClr>
                  </a:outerShdw>
                </a:effectLst>
              </a:rPr>
              <a:t>View Model</a:t>
            </a:r>
            <a:endParaRPr lang="en-US" sz="2000" dirty="0">
              <a:solidFill>
                <a:srgbClr val="FFFFFF"/>
              </a:solidFill>
              <a:effectLst>
                <a:outerShdw blurRad="38100" dist="38100" dir="2700000" algn="tl">
                  <a:srgbClr val="000000">
                    <a:alpha val="43137"/>
                  </a:srgbClr>
                </a:outerShdw>
              </a:effectLst>
            </a:endParaRPr>
          </a:p>
        </p:txBody>
      </p:sp>
      <p:sp>
        <p:nvSpPr>
          <p:cNvPr id="14" name="Rounded Rectangle 8"/>
          <p:cNvSpPr/>
          <p:nvPr/>
        </p:nvSpPr>
        <p:spPr bwMode="auto">
          <a:xfrm>
            <a:off x="1905000" y="4603447"/>
            <a:ext cx="2133600"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a:defRPr/>
            </a:pPr>
            <a:r>
              <a:rPr lang="en-US" sz="2000" dirty="0">
                <a:solidFill>
                  <a:srgbClr val="FFFFFF"/>
                </a:solidFill>
                <a:effectLst>
                  <a:outerShdw blurRad="38100" dist="38100" dir="2700000" algn="tl">
                    <a:srgbClr val="000000">
                      <a:alpha val="43137"/>
                    </a:srgbClr>
                  </a:outerShdw>
                </a:effectLst>
              </a:rPr>
              <a:t>State + Operations</a:t>
            </a:r>
          </a:p>
        </p:txBody>
      </p:sp>
      <p:cxnSp>
        <p:nvCxnSpPr>
          <p:cNvPr id="16" name="Rett pil 15"/>
          <p:cNvCxnSpPr/>
          <p:nvPr/>
        </p:nvCxnSpPr>
        <p:spPr>
          <a:xfrm flipV="1">
            <a:off x="4173538" y="4914900"/>
            <a:ext cx="138906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p:nvPr/>
        </p:nvCxnSpPr>
        <p:spPr>
          <a:xfrm rot="5400000">
            <a:off x="2601119" y="3744119"/>
            <a:ext cx="723900" cy="174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Rett pil 28"/>
          <p:cNvCxnSpPr/>
          <p:nvPr/>
        </p:nvCxnSpPr>
        <p:spPr>
          <a:xfrm flipV="1">
            <a:off x="4173538" y="2381250"/>
            <a:ext cx="17462" cy="2533650"/>
          </a:xfrm>
          <a:prstGeom prst="curvedConnector3">
            <a:avLst>
              <a:gd name="adj1" fmla="val 6118145"/>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kstSylinder 39"/>
          <p:cNvSpPr txBox="1">
            <a:spLocks noChangeArrowheads="1"/>
          </p:cNvSpPr>
          <p:nvPr/>
        </p:nvSpPr>
        <p:spPr bwMode="auto">
          <a:xfrm>
            <a:off x="5257800" y="3316288"/>
            <a:ext cx="1524000" cy="646112"/>
          </a:xfrm>
          <a:prstGeom prst="rect">
            <a:avLst/>
          </a:prstGeom>
          <a:noFill/>
          <a:ln w="9525">
            <a:noFill/>
            <a:miter lim="800000"/>
            <a:headEnd/>
            <a:tailEnd/>
          </a:ln>
        </p:spPr>
        <p:txBody>
          <a:bodyPr>
            <a:spAutoFit/>
          </a:bodyPr>
          <a:lstStyle/>
          <a:p>
            <a:pPr defTabSz="912813" fontAlgn="base">
              <a:spcBef>
                <a:spcPct val="0"/>
              </a:spcBef>
              <a:spcAft>
                <a:spcPct val="0"/>
              </a:spcAft>
            </a:pPr>
            <a:r>
              <a:rPr lang="en-US" b="1" dirty="0">
                <a:solidFill>
                  <a:srgbClr val="FFFFFF"/>
                </a:solidFill>
                <a:cs typeface="Arial" pitchFamily="34" charset="0"/>
              </a:rPr>
              <a:t>Change notification</a:t>
            </a:r>
          </a:p>
        </p:txBody>
      </p:sp>
      <p:sp>
        <p:nvSpPr>
          <p:cNvPr id="41" name="TekstSylinder 40"/>
          <p:cNvSpPr txBox="1">
            <a:spLocks noChangeArrowheads="1"/>
          </p:cNvSpPr>
          <p:nvPr/>
        </p:nvSpPr>
        <p:spPr bwMode="auto">
          <a:xfrm>
            <a:off x="3048000" y="3429000"/>
            <a:ext cx="1676400" cy="646113"/>
          </a:xfrm>
          <a:prstGeom prst="rect">
            <a:avLst/>
          </a:prstGeom>
          <a:noFill/>
          <a:ln w="9525">
            <a:noFill/>
            <a:miter lim="800000"/>
            <a:headEnd/>
            <a:tailEnd/>
          </a:ln>
        </p:spPr>
        <p:txBody>
          <a:bodyPr>
            <a:spAutoFit/>
          </a:bodyPr>
          <a:lstStyle/>
          <a:p>
            <a:pPr defTabSz="912813" fontAlgn="base">
              <a:spcBef>
                <a:spcPct val="0"/>
              </a:spcBef>
              <a:spcAft>
                <a:spcPct val="0"/>
              </a:spcAft>
            </a:pPr>
            <a:r>
              <a:rPr lang="en-US" b="1">
                <a:solidFill>
                  <a:srgbClr val="FFFFFF"/>
                </a:solidFill>
                <a:cs typeface="Arial" pitchFamily="34" charset="0"/>
              </a:rPr>
              <a:t>Data-binding and commands</a:t>
            </a:r>
          </a:p>
        </p:txBody>
      </p:sp>
    </p:spTree>
    <p:extLst>
      <p:ext uri="{BB962C8B-B14F-4D97-AF65-F5344CB8AC3E}">
        <p14:creationId xmlns:p14="http://schemas.microsoft.com/office/powerpoint/2010/main" val="1696611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defTabSz="914363" fontAlgn="auto">
              <a:spcAft>
                <a:spcPts val="0"/>
              </a:spcAft>
              <a:defRPr/>
            </a:pPr>
            <a:r>
              <a:rPr dirty="0" smtClean="0"/>
              <a:t>Data Binding</a:t>
            </a:r>
            <a:endParaRPr dirty="0"/>
          </a:p>
        </p:txBody>
      </p:sp>
      <p:sp>
        <p:nvSpPr>
          <p:cNvPr id="38915" name="Plassholder for innhold 2"/>
          <p:cNvSpPr>
            <a:spLocks noGrp="1"/>
          </p:cNvSpPr>
          <p:nvPr>
            <p:ph idx="1"/>
          </p:nvPr>
        </p:nvSpPr>
        <p:spPr>
          <a:xfrm>
            <a:off x="381000" y="1171575"/>
            <a:ext cx="8382000" cy="885825"/>
          </a:xfrm>
        </p:spPr>
        <p:txBody>
          <a:bodyPr/>
          <a:lstStyle/>
          <a:p>
            <a:r>
              <a:rPr lang="en-US" smtClean="0"/>
              <a:t>Implement </a:t>
            </a:r>
            <a:r>
              <a:rPr lang="en-US" b="1" smtClean="0"/>
              <a:t>INotifyPropertyChanged</a:t>
            </a:r>
            <a:r>
              <a:rPr lang="en-US" smtClean="0"/>
              <a:t> and use </a:t>
            </a:r>
            <a:r>
              <a:rPr lang="en-US" b="1" smtClean="0"/>
              <a:t>ObservableCollection&lt;T&gt; </a:t>
            </a:r>
            <a:r>
              <a:rPr lang="en-US" smtClean="0"/>
              <a:t>for collections</a:t>
            </a:r>
          </a:p>
        </p:txBody>
      </p:sp>
      <p:sp>
        <p:nvSpPr>
          <p:cNvPr id="5" name="Rounded Rectangle 6"/>
          <p:cNvSpPr/>
          <p:nvPr/>
        </p:nvSpPr>
        <p:spPr bwMode="auto">
          <a:xfrm>
            <a:off x="838200" y="2399805"/>
            <a:ext cx="7543800" cy="1714995"/>
          </a:xfrm>
          <a:prstGeom prst="roundRect">
            <a:avLst>
              <a:gd name="adj" fmla="val 315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sz="2000" dirty="0">
                <a:solidFill>
                  <a:srgbClr val="FFFFFF"/>
                </a:solidFill>
                <a:effectLst>
                  <a:outerShdw blurRad="38100" dist="38100" dir="2700000" algn="tl">
                    <a:srgbClr val="000000">
                      <a:alpha val="43137"/>
                    </a:srgbClr>
                  </a:outerShdw>
                </a:effectLst>
              </a:rPr>
              <a:t>View</a:t>
            </a:r>
          </a:p>
        </p:txBody>
      </p:sp>
      <p:sp>
        <p:nvSpPr>
          <p:cNvPr id="6" name="Rounded Rectangle 7"/>
          <p:cNvSpPr/>
          <p:nvPr/>
        </p:nvSpPr>
        <p:spPr bwMode="auto">
          <a:xfrm>
            <a:off x="990600" y="2780805"/>
            <a:ext cx="7239000" cy="1105395"/>
          </a:xfrm>
          <a:prstGeom prst="roundRect">
            <a:avLst>
              <a:gd name="adj" fmla="val 5916"/>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defTabSz="914363">
              <a:defRPr/>
            </a:pPr>
            <a:r>
              <a:rPr lang="en-US" sz="1600" b="1" dirty="0">
                <a:solidFill>
                  <a:srgbClr val="FFFFFF"/>
                </a:solidFill>
                <a:latin typeface="Consolas" pitchFamily="49" charset="0"/>
              </a:rPr>
              <a:t> &lt;</a:t>
            </a:r>
            <a:r>
              <a:rPr lang="en-US" sz="1600" b="1" dirty="0" err="1">
                <a:solidFill>
                  <a:srgbClr val="000000">
                    <a:lumMod val="75000"/>
                    <a:lumOff val="25000"/>
                  </a:srgbClr>
                </a:solidFill>
                <a:latin typeface="Consolas" pitchFamily="49" charset="0"/>
              </a:rPr>
              <a:t>ListBox</a:t>
            </a:r>
            <a:r>
              <a:rPr lang="en-US" sz="1600" b="1" dirty="0">
                <a:solidFill>
                  <a:srgbClr val="FFFFFF"/>
                </a:solidFill>
                <a:latin typeface="Consolas" pitchFamily="49" charset="0"/>
              </a:rPr>
              <a:t> </a:t>
            </a:r>
          </a:p>
          <a:p>
            <a:pPr defTabSz="914363">
              <a:defRPr/>
            </a:pPr>
            <a:r>
              <a:rPr lang="en-US" sz="1600" b="1" dirty="0">
                <a:solidFill>
                  <a:srgbClr val="FFFFFF"/>
                </a:solidFill>
                <a:latin typeface="Consolas" pitchFamily="49" charset="0"/>
              </a:rPr>
              <a:t>    </a:t>
            </a:r>
            <a:r>
              <a:rPr lang="en-US" sz="1600" b="1" dirty="0" err="1">
                <a:solidFill>
                  <a:srgbClr val="000000"/>
                </a:solidFill>
                <a:latin typeface="Consolas" pitchFamily="49" charset="0"/>
              </a:rPr>
              <a:t>ItemsSource</a:t>
            </a:r>
            <a:r>
              <a:rPr lang="en-US" sz="1600" b="1" dirty="0">
                <a:solidFill>
                  <a:srgbClr val="FFFFFF"/>
                </a:solidFill>
                <a:latin typeface="Consolas" pitchFamily="49" charset="0"/>
              </a:rPr>
              <a:t>="{Binding Path=Dives}"</a:t>
            </a:r>
          </a:p>
          <a:p>
            <a:pPr defTabSz="914363">
              <a:defRPr/>
            </a:pPr>
            <a:r>
              <a:rPr lang="en-US" sz="1600" b="1" dirty="0">
                <a:solidFill>
                  <a:srgbClr val="FFFFFF"/>
                </a:solidFill>
                <a:latin typeface="Consolas" pitchFamily="49" charset="0"/>
              </a:rPr>
              <a:t>    </a:t>
            </a:r>
            <a:r>
              <a:rPr lang="en-US" sz="1600" b="1" dirty="0" err="1">
                <a:solidFill>
                  <a:srgbClr val="000000"/>
                </a:solidFill>
                <a:latin typeface="Consolas" pitchFamily="49" charset="0"/>
              </a:rPr>
              <a:t>SelectedItem</a:t>
            </a:r>
            <a:r>
              <a:rPr lang="en-US" sz="1600" b="1" dirty="0">
                <a:solidFill>
                  <a:srgbClr val="FFFFFF"/>
                </a:solidFill>
                <a:latin typeface="Consolas" pitchFamily="49" charset="0"/>
              </a:rPr>
              <a:t>="{Binding Path=</a:t>
            </a:r>
            <a:r>
              <a:rPr lang="en-US" sz="1600" b="1" dirty="0" err="1">
                <a:solidFill>
                  <a:srgbClr val="FFFFFF"/>
                </a:solidFill>
                <a:latin typeface="Consolas" pitchFamily="49" charset="0"/>
              </a:rPr>
              <a:t>SelectedDive</a:t>
            </a:r>
            <a:r>
              <a:rPr lang="en-US" sz="1600" b="1" dirty="0">
                <a:solidFill>
                  <a:srgbClr val="FFFFFF"/>
                </a:solidFill>
                <a:latin typeface="Consolas" pitchFamily="49" charset="0"/>
              </a:rPr>
              <a:t>, Mode=</a:t>
            </a:r>
            <a:r>
              <a:rPr lang="en-US" sz="1600" b="1" dirty="0" err="1">
                <a:solidFill>
                  <a:srgbClr val="FFFFFF"/>
                </a:solidFill>
                <a:latin typeface="Consolas" pitchFamily="49" charset="0"/>
              </a:rPr>
              <a:t>TwoWay</a:t>
            </a:r>
            <a:r>
              <a:rPr lang="en-US" sz="1600" b="1" dirty="0">
                <a:solidFill>
                  <a:srgbClr val="FFFFFF"/>
                </a:solidFill>
                <a:latin typeface="Consolas" pitchFamily="49" charset="0"/>
              </a:rPr>
              <a:t>}" /&gt;</a:t>
            </a:r>
            <a:endParaRPr lang="en-US" sz="1600" b="1" dirty="0">
              <a:solidFill>
                <a:srgbClr val="FFFFFF"/>
              </a:solidFill>
              <a:effectLst>
                <a:outerShdw blurRad="38100" dist="38100" dir="2700000" algn="tl">
                  <a:srgbClr val="000000">
                    <a:alpha val="43137"/>
                  </a:srgbClr>
                </a:outerShdw>
              </a:effectLst>
              <a:latin typeface="Consolas" pitchFamily="49" charset="0"/>
            </a:endParaRPr>
          </a:p>
        </p:txBody>
      </p:sp>
      <p:sp>
        <p:nvSpPr>
          <p:cNvPr id="12" name="Rounded Rectangle 6"/>
          <p:cNvSpPr/>
          <p:nvPr/>
        </p:nvSpPr>
        <p:spPr bwMode="auto">
          <a:xfrm>
            <a:off x="838201" y="4419601"/>
            <a:ext cx="2209799" cy="1371599"/>
          </a:xfrm>
          <a:prstGeom prst="roundRect">
            <a:avLst>
              <a:gd name="adj" fmla="val 6436"/>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View Model</a:t>
            </a:r>
            <a:endParaRPr lang="en-US" dirty="0">
              <a:solidFill>
                <a:srgbClr val="FFFFFF"/>
              </a:solidFill>
              <a:effectLst>
                <a:outerShdw blurRad="38100" dist="38100" dir="2700000" algn="tl">
                  <a:srgbClr val="000000">
                    <a:alpha val="43137"/>
                  </a:srgbClr>
                </a:outerShdw>
              </a:effectLst>
            </a:endParaRPr>
          </a:p>
        </p:txBody>
      </p:sp>
      <p:sp>
        <p:nvSpPr>
          <p:cNvPr id="13" name="Rounded Rectangle 8"/>
          <p:cNvSpPr/>
          <p:nvPr/>
        </p:nvSpPr>
        <p:spPr bwMode="auto">
          <a:xfrm>
            <a:off x="914401" y="4908247"/>
            <a:ext cx="2026598" cy="756817"/>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a:defRPr/>
            </a:pPr>
            <a:r>
              <a:rPr lang="en-US" dirty="0">
                <a:solidFill>
                  <a:srgbClr val="FFFFFF"/>
                </a:solidFill>
                <a:effectLst>
                  <a:outerShdw blurRad="38100" dist="38100" dir="2700000" algn="tl">
                    <a:srgbClr val="000000">
                      <a:alpha val="43137"/>
                    </a:srgbClr>
                  </a:outerShdw>
                </a:effectLst>
              </a:rPr>
              <a:t>State + Operations</a:t>
            </a:r>
          </a:p>
        </p:txBody>
      </p:sp>
    </p:spTree>
    <p:extLst>
      <p:ext uri="{BB962C8B-B14F-4D97-AF65-F5344CB8AC3E}">
        <p14:creationId xmlns:p14="http://schemas.microsoft.com/office/powerpoint/2010/main" val="1126488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defTabSz="914363" fontAlgn="auto">
              <a:spcAft>
                <a:spcPts val="0"/>
              </a:spcAft>
              <a:defRPr/>
            </a:pPr>
            <a:r>
              <a:rPr dirty="0" smtClean="0"/>
              <a:t>Data Binding</a:t>
            </a:r>
            <a:endParaRPr dirty="0"/>
          </a:p>
        </p:txBody>
      </p:sp>
      <p:sp>
        <p:nvSpPr>
          <p:cNvPr id="39939" name="Plassholder for innhold 2"/>
          <p:cNvSpPr>
            <a:spLocks noGrp="1"/>
          </p:cNvSpPr>
          <p:nvPr>
            <p:ph idx="1"/>
          </p:nvPr>
        </p:nvSpPr>
        <p:spPr>
          <a:xfrm>
            <a:off x="381000" y="1171575"/>
            <a:ext cx="8382000" cy="885825"/>
          </a:xfrm>
        </p:spPr>
        <p:txBody>
          <a:bodyPr/>
          <a:lstStyle/>
          <a:p>
            <a:r>
              <a:rPr lang="en-US" dirty="0" smtClean="0"/>
              <a:t>Implement </a:t>
            </a:r>
            <a:r>
              <a:rPr lang="en-US" b="1" dirty="0" err="1" smtClean="0"/>
              <a:t>INotifyPropertyChanged</a:t>
            </a:r>
            <a:r>
              <a:rPr lang="en-US" dirty="0" smtClean="0"/>
              <a:t> and use </a:t>
            </a:r>
            <a:r>
              <a:rPr lang="en-US" b="1" dirty="0" err="1" smtClean="0"/>
              <a:t>ObservableCollection</a:t>
            </a:r>
            <a:r>
              <a:rPr lang="en-US" b="1" dirty="0" smtClean="0"/>
              <a:t>&lt;T&gt; </a:t>
            </a:r>
            <a:r>
              <a:rPr lang="en-US" dirty="0" smtClean="0"/>
              <a:t>for collections</a:t>
            </a:r>
          </a:p>
        </p:txBody>
      </p:sp>
      <p:sp>
        <p:nvSpPr>
          <p:cNvPr id="5" name="Rounded Rectangle 6"/>
          <p:cNvSpPr/>
          <p:nvPr/>
        </p:nvSpPr>
        <p:spPr bwMode="auto">
          <a:xfrm>
            <a:off x="838200" y="2247405"/>
            <a:ext cx="2438400" cy="1486395"/>
          </a:xfrm>
          <a:prstGeom prst="roundRect">
            <a:avLst>
              <a:gd name="adj" fmla="val 315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dirty="0">
                <a:solidFill>
                  <a:srgbClr val="FFFFFF"/>
                </a:solidFill>
                <a:effectLst>
                  <a:outerShdw blurRad="38100" dist="38100" dir="2700000" algn="tl">
                    <a:srgbClr val="000000">
                      <a:alpha val="43137"/>
                    </a:srgbClr>
                  </a:outerShdw>
                </a:effectLst>
              </a:rPr>
              <a:t>View</a:t>
            </a:r>
            <a:endParaRPr lang="en-US" sz="2000" dirty="0">
              <a:solidFill>
                <a:srgbClr val="FFFFFF"/>
              </a:solidFill>
              <a:effectLst>
                <a:outerShdw blurRad="38100" dist="38100" dir="2700000" algn="tl">
                  <a:srgbClr val="000000">
                    <a:alpha val="43137"/>
                  </a:srgbClr>
                </a:outerShdw>
              </a:effectLst>
            </a:endParaRPr>
          </a:p>
        </p:txBody>
      </p:sp>
      <p:sp>
        <p:nvSpPr>
          <p:cNvPr id="6" name="Rounded Rectangle 7"/>
          <p:cNvSpPr/>
          <p:nvPr/>
        </p:nvSpPr>
        <p:spPr bwMode="auto">
          <a:xfrm>
            <a:off x="990601" y="2628405"/>
            <a:ext cx="2133599" cy="495795"/>
          </a:xfrm>
          <a:prstGeom prst="roundRect">
            <a:avLst>
              <a:gd name="adj" fmla="val 5916"/>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363">
              <a:defRPr/>
            </a:pPr>
            <a:r>
              <a:rPr lang="en-US" sz="1600" dirty="0">
                <a:solidFill>
                  <a:srgbClr val="FFFFFF"/>
                </a:solidFill>
              </a:rPr>
              <a:t>XAML</a:t>
            </a:r>
            <a:endParaRPr lang="en-US" sz="1600" dirty="0">
              <a:solidFill>
                <a:srgbClr val="FFFFFF"/>
              </a:solidFill>
              <a:effectLst>
                <a:outerShdw blurRad="38100" dist="38100" dir="2700000" algn="tl">
                  <a:srgbClr val="000000">
                    <a:alpha val="43137"/>
                  </a:srgbClr>
                </a:outerShdw>
              </a:effectLst>
            </a:endParaRPr>
          </a:p>
        </p:txBody>
      </p:sp>
      <p:sp>
        <p:nvSpPr>
          <p:cNvPr id="7" name="Rounded Rectangle 4"/>
          <p:cNvSpPr/>
          <p:nvPr/>
        </p:nvSpPr>
        <p:spPr bwMode="auto">
          <a:xfrm>
            <a:off x="990601" y="3200400"/>
            <a:ext cx="2133599" cy="381000"/>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base">
              <a:spcBef>
                <a:spcPct val="0"/>
              </a:spcBef>
              <a:spcAft>
                <a:spcPct val="0"/>
              </a:spcAft>
              <a:defRPr/>
            </a:pPr>
            <a:r>
              <a:rPr lang="en-US" sz="1600" dirty="0">
                <a:solidFill>
                  <a:srgbClr val="FFFFFF"/>
                </a:solidFill>
                <a:effectLst>
                  <a:outerShdw blurRad="38100" dist="38100" dir="2700000" algn="tl">
                    <a:srgbClr val="000000">
                      <a:alpha val="43137"/>
                    </a:srgbClr>
                  </a:outerShdw>
                </a:effectLst>
              </a:rPr>
              <a:t>Code-Behind</a:t>
            </a:r>
          </a:p>
        </p:txBody>
      </p:sp>
      <p:sp>
        <p:nvSpPr>
          <p:cNvPr id="10" name="Rounded Rectangle 6"/>
          <p:cNvSpPr/>
          <p:nvPr/>
        </p:nvSpPr>
        <p:spPr bwMode="auto">
          <a:xfrm>
            <a:off x="838200" y="3962400"/>
            <a:ext cx="7543800" cy="2286000"/>
          </a:xfrm>
          <a:prstGeom prst="roundRect">
            <a:avLst>
              <a:gd name="adj" fmla="val 3467"/>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sz="2000" dirty="0" smtClean="0">
                <a:solidFill>
                  <a:srgbClr val="FFFFFF"/>
                </a:solidFill>
                <a:effectLst>
                  <a:outerShdw blurRad="38100" dist="38100" dir="2700000" algn="tl">
                    <a:srgbClr val="000000">
                      <a:alpha val="43137"/>
                    </a:srgbClr>
                  </a:outerShdw>
                </a:effectLst>
              </a:rPr>
              <a:t>View Model</a:t>
            </a:r>
            <a:endParaRPr lang="en-US" sz="2000" dirty="0">
              <a:solidFill>
                <a:srgbClr val="FFFFFF"/>
              </a:solidFill>
              <a:effectLst>
                <a:outerShdw blurRad="38100" dist="38100" dir="2700000" algn="tl">
                  <a:srgbClr val="000000">
                    <a:alpha val="43137"/>
                  </a:srgbClr>
                </a:outerShdw>
              </a:effectLst>
            </a:endParaRPr>
          </a:p>
        </p:txBody>
      </p:sp>
      <p:sp>
        <p:nvSpPr>
          <p:cNvPr id="11" name="Rounded Rectangle 8"/>
          <p:cNvSpPr/>
          <p:nvPr/>
        </p:nvSpPr>
        <p:spPr bwMode="auto">
          <a:xfrm>
            <a:off x="1007422" y="4419600"/>
            <a:ext cx="7222178" cy="1676400"/>
          </a:xfrm>
          <a:prstGeom prst="roundRect">
            <a:avLst>
              <a:gd name="adj" fmla="val 4682"/>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defTabSz="914363">
              <a:defRPr/>
            </a:pPr>
            <a:r>
              <a:rPr lang="en-US" sz="1600" b="1" dirty="0">
                <a:solidFill>
                  <a:srgbClr val="000000">
                    <a:lumMod val="75000"/>
                    <a:lumOff val="25000"/>
                  </a:srgbClr>
                </a:solidFill>
                <a:latin typeface="Consolas" pitchFamily="49" charset="0"/>
              </a:rPr>
              <a:t>public class</a:t>
            </a:r>
            <a:r>
              <a:rPr lang="en-US" sz="1600" b="1" dirty="0">
                <a:solidFill>
                  <a:srgbClr val="FFFFFF"/>
                </a:solidFill>
                <a:latin typeface="Consolas" pitchFamily="49" charset="0"/>
              </a:rPr>
              <a:t> </a:t>
            </a:r>
            <a:r>
              <a:rPr lang="en-US" sz="1600" b="1" dirty="0" err="1" smtClean="0">
                <a:solidFill>
                  <a:srgbClr val="FFFFFF"/>
                </a:solidFill>
                <a:latin typeface="Consolas" pitchFamily="49" charset="0"/>
              </a:rPr>
              <a:t>DiveViewModel</a:t>
            </a:r>
            <a:r>
              <a:rPr lang="en-US" sz="1600" b="1" dirty="0" smtClean="0">
                <a:solidFill>
                  <a:srgbClr val="FFFFFF"/>
                </a:solidFill>
                <a:latin typeface="Consolas" pitchFamily="49" charset="0"/>
              </a:rPr>
              <a:t> </a:t>
            </a:r>
            <a:r>
              <a:rPr lang="en-US" sz="1600" b="1" dirty="0">
                <a:solidFill>
                  <a:srgbClr val="FFFFFF"/>
                </a:solidFill>
                <a:latin typeface="Consolas" pitchFamily="49" charset="0"/>
              </a:rPr>
              <a:t>: </a:t>
            </a:r>
            <a:r>
              <a:rPr lang="en-US" sz="1600" b="1" dirty="0" err="1">
                <a:solidFill>
                  <a:srgbClr val="FFFF00"/>
                </a:solidFill>
                <a:latin typeface="Consolas" pitchFamily="49" charset="0"/>
              </a:rPr>
              <a:t>INotifyPropertyChanged</a:t>
            </a:r>
            <a:endParaRPr lang="en-US" sz="1600" b="1" dirty="0">
              <a:solidFill>
                <a:srgbClr val="FFFF00"/>
              </a:solidFill>
              <a:latin typeface="Consolas" pitchFamily="49" charset="0"/>
            </a:endParaRPr>
          </a:p>
          <a:p>
            <a:pPr defTabSz="914363">
              <a:defRPr/>
            </a:pPr>
            <a:r>
              <a:rPr lang="en-US" sz="1600" b="1" dirty="0">
                <a:solidFill>
                  <a:srgbClr val="FFFFFF"/>
                </a:solidFill>
                <a:latin typeface="Consolas" pitchFamily="49" charset="0"/>
              </a:rPr>
              <a:t>{</a:t>
            </a:r>
          </a:p>
          <a:p>
            <a:pPr defTabSz="914363">
              <a:defRPr/>
            </a:pPr>
            <a:r>
              <a:rPr lang="en-US" sz="1600" b="1" dirty="0">
                <a:solidFill>
                  <a:srgbClr val="000000">
                    <a:lumMod val="75000"/>
                    <a:lumOff val="25000"/>
                  </a:srgbClr>
                </a:solidFill>
                <a:latin typeface="Consolas" pitchFamily="49" charset="0"/>
              </a:rPr>
              <a:t>    public event</a:t>
            </a:r>
            <a:r>
              <a:rPr lang="en-US" sz="1600" b="1" dirty="0">
                <a:solidFill>
                  <a:srgbClr val="FFFFFF"/>
                </a:solidFill>
                <a:latin typeface="Consolas" pitchFamily="49" charset="0"/>
              </a:rPr>
              <a:t> </a:t>
            </a:r>
            <a:r>
              <a:rPr lang="en-US" sz="1600" b="1" dirty="0" err="1">
                <a:solidFill>
                  <a:srgbClr val="FFFF00"/>
                </a:solidFill>
                <a:latin typeface="Consolas" pitchFamily="49" charset="0"/>
              </a:rPr>
              <a:t>PropertyChangedEventHandler</a:t>
            </a:r>
            <a:r>
              <a:rPr lang="en-US" sz="1600" b="1" dirty="0">
                <a:solidFill>
                  <a:srgbClr val="FFFFFF"/>
                </a:solidFill>
                <a:latin typeface="Consolas" pitchFamily="49" charset="0"/>
              </a:rPr>
              <a:t> </a:t>
            </a:r>
            <a:r>
              <a:rPr lang="en-US" sz="1600" b="1" dirty="0" err="1">
                <a:solidFill>
                  <a:srgbClr val="FFFFFF"/>
                </a:solidFill>
                <a:latin typeface="Consolas" pitchFamily="49" charset="0"/>
              </a:rPr>
              <a:t>PropertyChanged</a:t>
            </a:r>
            <a:r>
              <a:rPr lang="en-US" sz="1600" b="1" dirty="0">
                <a:solidFill>
                  <a:srgbClr val="FFFFFF"/>
                </a:solidFill>
                <a:latin typeface="Consolas" pitchFamily="49" charset="0"/>
              </a:rPr>
              <a:t>;</a:t>
            </a:r>
          </a:p>
          <a:p>
            <a:pPr defTabSz="914363">
              <a:defRPr/>
            </a:pPr>
            <a:r>
              <a:rPr lang="en-US" sz="1600" b="1" dirty="0">
                <a:solidFill>
                  <a:srgbClr val="FFFFFF"/>
                </a:solidFill>
                <a:latin typeface="Consolas" pitchFamily="49" charset="0"/>
              </a:rPr>
              <a:t>    </a:t>
            </a:r>
            <a:r>
              <a:rPr lang="en-US" sz="1600" b="1" dirty="0">
                <a:solidFill>
                  <a:srgbClr val="000000">
                    <a:lumMod val="75000"/>
                    <a:lumOff val="25000"/>
                  </a:srgbClr>
                </a:solidFill>
                <a:latin typeface="Consolas" pitchFamily="49" charset="0"/>
              </a:rPr>
              <a:t>public</a:t>
            </a:r>
            <a:r>
              <a:rPr lang="en-US" sz="1600" b="1" dirty="0">
                <a:solidFill>
                  <a:srgbClr val="FFFFFF"/>
                </a:solidFill>
                <a:latin typeface="Consolas" pitchFamily="49" charset="0"/>
              </a:rPr>
              <a:t> </a:t>
            </a:r>
            <a:r>
              <a:rPr lang="en-US" sz="1600" b="1" dirty="0" err="1">
                <a:solidFill>
                  <a:srgbClr val="FFFF00"/>
                </a:solidFill>
                <a:latin typeface="Consolas" pitchFamily="49" charset="0"/>
              </a:rPr>
              <a:t>ObservableCollection</a:t>
            </a:r>
            <a:r>
              <a:rPr lang="en-US" sz="1600" b="1" dirty="0">
                <a:solidFill>
                  <a:srgbClr val="FFFFFF"/>
                </a:solidFill>
                <a:latin typeface="Consolas" pitchFamily="49" charset="0"/>
              </a:rPr>
              <a:t>&lt;</a:t>
            </a:r>
            <a:r>
              <a:rPr lang="en-US" sz="1600" b="1" dirty="0">
                <a:solidFill>
                  <a:srgbClr val="FFFF00"/>
                </a:solidFill>
                <a:latin typeface="Consolas" pitchFamily="49" charset="0"/>
              </a:rPr>
              <a:t>Dive</a:t>
            </a:r>
            <a:r>
              <a:rPr lang="en-US" sz="1600" b="1" dirty="0">
                <a:solidFill>
                  <a:srgbClr val="FFFFFF"/>
                </a:solidFill>
                <a:latin typeface="Consolas" pitchFamily="49" charset="0"/>
              </a:rPr>
              <a:t>&gt; Dives { ... }</a:t>
            </a:r>
          </a:p>
          <a:p>
            <a:pPr defTabSz="914363">
              <a:defRPr/>
            </a:pPr>
            <a:r>
              <a:rPr lang="en-US" sz="1600" b="1" dirty="0">
                <a:solidFill>
                  <a:srgbClr val="FFFFFF"/>
                </a:solidFill>
                <a:latin typeface="Consolas" pitchFamily="49" charset="0"/>
              </a:rPr>
              <a:t>    </a:t>
            </a:r>
            <a:r>
              <a:rPr lang="en-US" sz="1600" b="1" dirty="0">
                <a:solidFill>
                  <a:srgbClr val="000000">
                    <a:lumMod val="75000"/>
                    <a:lumOff val="25000"/>
                  </a:srgbClr>
                </a:solidFill>
                <a:latin typeface="Consolas" pitchFamily="49" charset="0"/>
              </a:rPr>
              <a:t>public</a:t>
            </a:r>
            <a:r>
              <a:rPr lang="en-US" sz="1600" b="1" dirty="0">
                <a:solidFill>
                  <a:srgbClr val="FFFFFF"/>
                </a:solidFill>
                <a:latin typeface="Consolas" pitchFamily="49" charset="0"/>
              </a:rPr>
              <a:t> </a:t>
            </a:r>
            <a:r>
              <a:rPr lang="en-US" sz="1600" b="1" dirty="0">
                <a:solidFill>
                  <a:srgbClr val="FFFF00"/>
                </a:solidFill>
                <a:latin typeface="Consolas" pitchFamily="49" charset="0"/>
              </a:rPr>
              <a:t>Dive</a:t>
            </a:r>
            <a:r>
              <a:rPr lang="en-US" sz="1600" b="1" dirty="0">
                <a:solidFill>
                  <a:srgbClr val="FFFFFF"/>
                </a:solidFill>
                <a:latin typeface="Consolas" pitchFamily="49" charset="0"/>
              </a:rPr>
              <a:t> </a:t>
            </a:r>
            <a:r>
              <a:rPr lang="en-US" sz="1600" b="1" dirty="0" err="1">
                <a:solidFill>
                  <a:srgbClr val="FFFFFF"/>
                </a:solidFill>
                <a:latin typeface="Consolas" pitchFamily="49" charset="0"/>
              </a:rPr>
              <a:t>SelectedDive</a:t>
            </a:r>
            <a:r>
              <a:rPr lang="en-US" sz="1600" b="1" dirty="0">
                <a:solidFill>
                  <a:srgbClr val="FFFFFF"/>
                </a:solidFill>
                <a:latin typeface="Consolas" pitchFamily="49" charset="0"/>
              </a:rPr>
              <a:t> { ... }</a:t>
            </a:r>
          </a:p>
          <a:p>
            <a:pPr defTabSz="914363">
              <a:defRPr/>
            </a:pPr>
            <a:r>
              <a:rPr lang="en-US" sz="1600" b="1" dirty="0">
                <a:solidFill>
                  <a:srgbClr val="FFFFFF"/>
                </a:solidFill>
                <a:latin typeface="Consolas" pitchFamily="49" charset="0"/>
              </a:rPr>
              <a:t>}</a:t>
            </a:r>
            <a:endParaRPr lang="en-US" sz="1600" b="1" dirty="0">
              <a:solidFill>
                <a:srgbClr val="FFFFFF"/>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3809239810"/>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View</a:t>
            </a:r>
            <a:r>
              <a:rPr lang="nb-NO" dirty="0" smtClean="0"/>
              <a:t> </a:t>
            </a:r>
            <a:r>
              <a:rPr lang="nb-NO" dirty="0" err="1" smtClean="0"/>
              <a:t>Model</a:t>
            </a:r>
            <a:r>
              <a:rPr lang="nb-NO" dirty="0" smtClean="0"/>
              <a:t> </a:t>
            </a:r>
            <a:r>
              <a:rPr lang="nb-NO" dirty="0" err="1" smtClean="0"/>
              <a:t>Communication</a:t>
            </a:r>
            <a:r>
              <a:rPr lang="nb-NO" dirty="0" smtClean="0"/>
              <a:t>?</a:t>
            </a:r>
            <a:endParaRPr lang="nb-NO" dirty="0"/>
          </a:p>
        </p:txBody>
      </p:sp>
      <p:sp>
        <p:nvSpPr>
          <p:cNvPr id="6" name="Rounded Rectangle 6"/>
          <p:cNvSpPr>
            <a:spLocks noChangeAspect="1"/>
          </p:cNvSpPr>
          <p:nvPr/>
        </p:nvSpPr>
        <p:spPr bwMode="auto">
          <a:xfrm>
            <a:off x="1371600" y="28956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8" name="Rounded Rectangle 6"/>
          <p:cNvSpPr>
            <a:spLocks noChangeAspect="1"/>
          </p:cNvSpPr>
          <p:nvPr/>
        </p:nvSpPr>
        <p:spPr bwMode="auto">
          <a:xfrm>
            <a:off x="1371600" y="39624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9" name="Rounded Rectangle 6"/>
          <p:cNvSpPr>
            <a:spLocks noChangeAspect="1"/>
          </p:cNvSpPr>
          <p:nvPr/>
        </p:nvSpPr>
        <p:spPr bwMode="auto">
          <a:xfrm>
            <a:off x="3124200" y="525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0" name="Rounded Rectangle 6"/>
          <p:cNvSpPr>
            <a:spLocks noChangeAspect="1"/>
          </p:cNvSpPr>
          <p:nvPr/>
        </p:nvSpPr>
        <p:spPr bwMode="auto">
          <a:xfrm>
            <a:off x="4876800" y="525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1" name="Rounded Rectangle 6"/>
          <p:cNvSpPr>
            <a:spLocks noChangeAspect="1"/>
          </p:cNvSpPr>
          <p:nvPr/>
        </p:nvSpPr>
        <p:spPr bwMode="auto">
          <a:xfrm>
            <a:off x="6477000" y="39624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2" name="Rounded Rectangle 6"/>
          <p:cNvSpPr>
            <a:spLocks noChangeAspect="1"/>
          </p:cNvSpPr>
          <p:nvPr/>
        </p:nvSpPr>
        <p:spPr bwMode="auto">
          <a:xfrm>
            <a:off x="6477000" y="28956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3" name="Rounded Rectangle 6"/>
          <p:cNvSpPr>
            <a:spLocks noChangeAspect="1"/>
          </p:cNvSpPr>
          <p:nvPr/>
        </p:nvSpPr>
        <p:spPr bwMode="auto">
          <a:xfrm>
            <a:off x="2971800" y="144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4" name="Rounded Rectangle 6"/>
          <p:cNvSpPr>
            <a:spLocks noChangeAspect="1"/>
          </p:cNvSpPr>
          <p:nvPr/>
        </p:nvSpPr>
        <p:spPr bwMode="auto">
          <a:xfrm>
            <a:off x="4876800" y="144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cxnSp>
        <p:nvCxnSpPr>
          <p:cNvPr id="15" name="Rett pil 28"/>
          <p:cNvCxnSpPr>
            <a:cxnSpLocks noChangeAspect="1"/>
            <a:stCxn id="6" idx="3"/>
            <a:endCxn id="13" idx="2"/>
          </p:cNvCxnSpPr>
          <p:nvPr/>
        </p:nvCxnSpPr>
        <p:spPr>
          <a:xfrm flipV="1">
            <a:off x="2651759" y="1905000"/>
            <a:ext cx="960121" cy="1219200"/>
          </a:xfrm>
          <a:prstGeom prst="curved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Rett pil 28"/>
          <p:cNvCxnSpPr>
            <a:cxnSpLocks noChangeAspect="1"/>
            <a:stCxn id="6" idx="3"/>
            <a:endCxn id="8" idx="3"/>
          </p:cNvCxnSpPr>
          <p:nvPr/>
        </p:nvCxnSpPr>
        <p:spPr>
          <a:xfrm>
            <a:off x="2651759" y="3124200"/>
            <a:ext cx="1588" cy="1066800"/>
          </a:xfrm>
          <a:prstGeom prst="curvedConnector3">
            <a:avLst>
              <a:gd name="adj1" fmla="val 55182637"/>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8"/>
          <p:cNvCxnSpPr>
            <a:cxnSpLocks noChangeAspect="1"/>
            <a:stCxn id="14" idx="2"/>
            <a:endCxn id="9" idx="0"/>
          </p:cNvCxnSpPr>
          <p:nvPr/>
        </p:nvCxnSpPr>
        <p:spPr>
          <a:xfrm rot="5400000">
            <a:off x="2964180" y="2705100"/>
            <a:ext cx="3352800" cy="1752600"/>
          </a:xfrm>
          <a:prstGeom prst="curved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8"/>
          <p:cNvCxnSpPr>
            <a:cxnSpLocks noChangeAspect="1"/>
            <a:stCxn id="13" idx="3"/>
            <a:endCxn id="12" idx="1"/>
          </p:cNvCxnSpPr>
          <p:nvPr/>
        </p:nvCxnSpPr>
        <p:spPr>
          <a:xfrm>
            <a:off x="4251959" y="1676400"/>
            <a:ext cx="2225041" cy="1447800"/>
          </a:xfrm>
          <a:prstGeom prst="curvedConnector3">
            <a:avLst>
              <a:gd name="adj1" fmla="val 19178"/>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Rett pil 28"/>
          <p:cNvCxnSpPr>
            <a:cxnSpLocks noChangeAspect="1"/>
            <a:stCxn id="11" idx="1"/>
            <a:endCxn id="10" idx="0"/>
          </p:cNvCxnSpPr>
          <p:nvPr/>
        </p:nvCxnSpPr>
        <p:spPr>
          <a:xfrm rot="10800000" flipV="1">
            <a:off x="5516880" y="4191000"/>
            <a:ext cx="960120" cy="1066800"/>
          </a:xfrm>
          <a:prstGeom prst="curved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Rett pil 28"/>
          <p:cNvCxnSpPr>
            <a:cxnSpLocks noChangeAspect="1"/>
            <a:stCxn id="10" idx="1"/>
            <a:endCxn id="13" idx="2"/>
          </p:cNvCxnSpPr>
          <p:nvPr/>
        </p:nvCxnSpPr>
        <p:spPr>
          <a:xfrm rot="10800000">
            <a:off x="3611880" y="1905000"/>
            <a:ext cx="1264920" cy="3581400"/>
          </a:xfrm>
          <a:prstGeom prst="curved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Rett pil 28"/>
          <p:cNvCxnSpPr>
            <a:cxnSpLocks noChangeAspect="1"/>
            <a:stCxn id="11" idx="3"/>
            <a:endCxn id="12" idx="3"/>
          </p:cNvCxnSpPr>
          <p:nvPr/>
        </p:nvCxnSpPr>
        <p:spPr>
          <a:xfrm flipV="1">
            <a:off x="7757159" y="3124200"/>
            <a:ext cx="1588" cy="1066800"/>
          </a:xfrm>
          <a:prstGeom prst="curvedConnector3">
            <a:avLst>
              <a:gd name="adj1" fmla="val 14395466"/>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28"/>
          <p:cNvCxnSpPr>
            <a:cxnSpLocks noChangeAspect="1"/>
            <a:stCxn id="11" idx="1"/>
            <a:endCxn id="6" idx="3"/>
          </p:cNvCxnSpPr>
          <p:nvPr/>
        </p:nvCxnSpPr>
        <p:spPr>
          <a:xfrm rot="10800000">
            <a:off x="2651760" y="3124200"/>
            <a:ext cx="3825241" cy="1066800"/>
          </a:xfrm>
          <a:prstGeom prst="curved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4" name="Content Placeholder 3" descr="spaghetti.jpg"/>
          <p:cNvPicPr>
            <a:picLocks noChangeAspect="1"/>
          </p:cNvPicPr>
          <p:nvPr/>
        </p:nvPicPr>
        <p:blipFill>
          <a:blip r:embed="rId3"/>
          <a:srcRect/>
          <a:stretch>
            <a:fillRect/>
          </a:stretch>
        </p:blipFill>
        <p:spPr>
          <a:xfrm rot="403371">
            <a:off x="5052283" y="1322856"/>
            <a:ext cx="3336763" cy="4495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5" name="TextBox 44"/>
          <p:cNvSpPr txBox="1"/>
          <p:nvPr/>
        </p:nvSpPr>
        <p:spPr>
          <a:xfrm rot="20920507">
            <a:off x="942068" y="2033152"/>
            <a:ext cx="3853151" cy="2215991"/>
          </a:xfrm>
          <a:prstGeom prst="rect">
            <a:avLst/>
          </a:prstGeom>
          <a:noFill/>
        </p:spPr>
        <p:txBody>
          <a:bodyPr wrap="square" rtlCol="0">
            <a:spAutoFit/>
          </a:bodyPr>
          <a:lstStyle/>
          <a:p>
            <a:pPr defTabSz="912813" fontAlgn="base">
              <a:spcBef>
                <a:spcPct val="0"/>
              </a:spcBef>
              <a:spcAft>
                <a:spcPct val="0"/>
              </a:spcAft>
            </a:pPr>
            <a:r>
              <a:rPr lang="nb-NO" sz="13800" b="1" dirty="0" smtClean="0">
                <a:solidFill>
                  <a:srgbClr val="FF0000"/>
                </a:solidFill>
                <a:latin typeface="Impact" pitchFamily="34" charset="0"/>
                <a:cs typeface="Arial" pitchFamily="34" charset="0"/>
              </a:rPr>
              <a:t>FAIL!</a:t>
            </a:r>
            <a:endParaRPr lang="nb-NO" sz="13800" b="1" dirty="0">
              <a:solidFill>
                <a:srgbClr val="FF0000"/>
              </a:solidFill>
              <a:latin typeface="Impact" pitchFamily="34" charset="0"/>
              <a:cs typeface="Arial" pitchFamily="34" charset="0"/>
            </a:endParaRPr>
          </a:p>
        </p:txBody>
      </p:sp>
    </p:spTree>
    <p:extLst>
      <p:ext uri="{BB962C8B-B14F-4D97-AF65-F5344CB8AC3E}">
        <p14:creationId xmlns:p14="http://schemas.microsoft.com/office/powerpoint/2010/main" val="30553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Horizontal)">
                                      <p:cBhvr>
                                        <p:cTn id="7" dur="500"/>
                                        <p:tgtEl>
                                          <p:spTgt spid="15"/>
                                        </p:tgtEl>
                                      </p:cBhvr>
                                    </p:animEffect>
                                  </p:childTnLst>
                                </p:cTn>
                              </p:par>
                              <p:par>
                                <p:cTn id="8" presetID="16" presetClass="entr" presetSubtype="2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Horizontal)">
                                      <p:cBhvr>
                                        <p:cTn id="10" dur="500"/>
                                        <p:tgtEl>
                                          <p:spTgt spid="18"/>
                                        </p:tgtEl>
                                      </p:cBhvr>
                                    </p:animEffect>
                                  </p:childTnLst>
                                </p:cTn>
                              </p:par>
                              <p:par>
                                <p:cTn id="11" presetID="16" presetClass="entr" presetSubtype="26"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barn(inHorizontal)">
                                      <p:cBhvr>
                                        <p:cTn id="13" dur="500"/>
                                        <p:tgtEl>
                                          <p:spTgt spid="41"/>
                                        </p:tgtEl>
                                      </p:cBhvr>
                                    </p:animEffect>
                                  </p:childTnLst>
                                </p:cTn>
                              </p:par>
                              <p:par>
                                <p:cTn id="14" presetID="16" presetClass="entr" presetSubtype="26"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Horizontal)">
                                      <p:cBhvr>
                                        <p:cTn id="16" dur="500"/>
                                        <p:tgtEl>
                                          <p:spTgt spid="22"/>
                                        </p:tgtEl>
                                      </p:cBhvr>
                                    </p:animEffect>
                                  </p:childTnLst>
                                </p:cTn>
                              </p:par>
                              <p:par>
                                <p:cTn id="17" presetID="16" presetClass="entr" presetSubtype="26"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inHorizontal)">
                                      <p:cBhvr>
                                        <p:cTn id="19" dur="500"/>
                                        <p:tgtEl>
                                          <p:spTgt spid="37"/>
                                        </p:tgtEl>
                                      </p:cBhvr>
                                    </p:animEffect>
                                  </p:childTnLst>
                                </p:cTn>
                              </p:par>
                              <p:par>
                                <p:cTn id="20" presetID="16" presetClass="entr" presetSubtype="26"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Horizontal)">
                                      <p:cBhvr>
                                        <p:cTn id="22" dur="500"/>
                                        <p:tgtEl>
                                          <p:spTgt spid="25"/>
                                        </p:tgtEl>
                                      </p:cBhvr>
                                    </p:animEffect>
                                  </p:childTnLst>
                                </p:cTn>
                              </p:par>
                              <p:par>
                                <p:cTn id="23" presetID="16" presetClass="entr" presetSubtype="26"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Horizontal)">
                                      <p:cBhvr>
                                        <p:cTn id="25" dur="500"/>
                                        <p:tgtEl>
                                          <p:spTgt spid="29"/>
                                        </p:tgtEl>
                                      </p:cBhvr>
                                    </p:animEffect>
                                  </p:childTnLst>
                                </p:cTn>
                              </p:par>
                              <p:par>
                                <p:cTn id="26" presetID="16" presetClass="entr" presetSubtype="26"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arn(inHorizontal)">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38" presetClass="entr" presetSubtype="0" accel="50000" fill="hold" grpId="0" nodeType="clickEffect">
                                  <p:stCondLst>
                                    <p:cond delay="0"/>
                                  </p:stCondLst>
                                  <p:iterate type="lt">
                                    <p:tmPct val="50000"/>
                                  </p:iterate>
                                  <p:childTnLst>
                                    <p:set>
                                      <p:cBhvr>
                                        <p:cTn id="32" dur="1" fill="hold">
                                          <p:stCondLst>
                                            <p:cond delay="0"/>
                                          </p:stCondLst>
                                        </p:cTn>
                                        <p:tgtEl>
                                          <p:spTgt spid="45"/>
                                        </p:tgtEl>
                                        <p:attrNameLst>
                                          <p:attrName>style.visibility</p:attrName>
                                        </p:attrNameLst>
                                      </p:cBhvr>
                                      <p:to>
                                        <p:strVal val="visible"/>
                                      </p:to>
                                    </p:set>
                                    <p:set>
                                      <p:cBhvr>
                                        <p:cTn id="33" dur="455" fill="hold">
                                          <p:stCondLst>
                                            <p:cond delay="0"/>
                                          </p:stCondLst>
                                        </p:cTn>
                                        <p:tgtEl>
                                          <p:spTgt spid="45"/>
                                        </p:tgtEl>
                                        <p:attrNameLst>
                                          <p:attrName>style.rotation</p:attrName>
                                        </p:attrNameLst>
                                      </p:cBhvr>
                                      <p:to>
                                        <p:strVal val="-45.0"/>
                                      </p:to>
                                    </p:set>
                                    <p:anim calcmode="lin" valueType="num">
                                      <p:cBhvr>
                                        <p:cTn id="34" dur="455" fill="hold">
                                          <p:stCondLst>
                                            <p:cond delay="455"/>
                                          </p:stCondLst>
                                        </p:cTn>
                                        <p:tgtEl>
                                          <p:spTgt spid="45"/>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45"/>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45"/>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45"/>
                                        </p:tgtEl>
                                        <p:attrNameLst>
                                          <p:attrName>ppt_y</p:attrName>
                                        </p:attrNameLst>
                                      </p:cBhvr>
                                      <p:tavLst>
                                        <p:tav tm="0">
                                          <p:val>
                                            <p:strVal val="#ppt_y-(0.354*#ppt_w-0.172*#ppt_h)"/>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934" y="0"/>
            <a:ext cx="5214974" cy="6858000"/>
          </a:xfrm>
          <a:prstGeom prst="rect">
            <a:avLst/>
          </a:prstGeom>
          <a:solidFill>
            <a:srgbClr val="2ABC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2" name="Title 1"/>
          <p:cNvSpPr>
            <a:spLocks noGrp="1"/>
          </p:cNvSpPr>
          <p:nvPr>
            <p:ph type="title"/>
          </p:nvPr>
        </p:nvSpPr>
        <p:spPr>
          <a:xfrm>
            <a:off x="4429124" y="642918"/>
            <a:ext cx="4471990" cy="4514274"/>
          </a:xfrm>
        </p:spPr>
        <p:txBody>
          <a:bodyPr>
            <a:noAutofit/>
          </a:bodyPr>
          <a:lstStyle/>
          <a:p>
            <a:pPr algn="r"/>
            <a:r>
              <a:rPr lang="en-US" sz="4800" spc="-150" dirty="0" smtClean="0">
                <a:solidFill>
                  <a:schemeClr val="bg1"/>
                </a:solidFill>
                <a:latin typeface="Segoe WP SemiLight" pitchFamily="34" charset="0"/>
              </a:rPr>
              <a:t>TILE FLOOD</a:t>
            </a:r>
            <a:endParaRPr lang="en-US" sz="4800" spc="-150" dirty="0">
              <a:solidFill>
                <a:schemeClr val="bg1"/>
              </a:solidFill>
              <a:latin typeface="Segoe WP SemiLight"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67469"/>
            <a:ext cx="3630642" cy="6601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276872"/>
            <a:ext cx="1224136" cy="1224136"/>
          </a:xfrm>
          <a:prstGeom prst="rect">
            <a:avLst/>
          </a:prstGeom>
        </p:spPr>
      </p:pic>
    </p:spTree>
    <p:extLst>
      <p:ext uri="{BB962C8B-B14F-4D97-AF65-F5344CB8AC3E}">
        <p14:creationId xmlns:p14="http://schemas.microsoft.com/office/powerpoint/2010/main" val="197727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srcRect r="16277"/>
          <a:stretch>
            <a:fillRect/>
          </a:stretch>
        </p:blipFill>
        <p:spPr bwMode="auto">
          <a:xfrm>
            <a:off x="0" y="0"/>
            <a:ext cx="9144000" cy="6858000"/>
          </a:xfrm>
          <a:prstGeom prst="rect">
            <a:avLst/>
          </a:prstGeom>
          <a:noFill/>
          <a:ln w="9525">
            <a:noFill/>
            <a:miter lim="800000"/>
            <a:headEnd/>
            <a:tailEnd/>
          </a:ln>
        </p:spPr>
      </p:pic>
      <p:sp>
        <p:nvSpPr>
          <p:cNvPr id="4" name="Rounded Rectangle 12"/>
          <p:cNvSpPr/>
          <p:nvPr/>
        </p:nvSpPr>
        <p:spPr bwMode="blackGray">
          <a:xfrm>
            <a:off x="304800" y="304800"/>
            <a:ext cx="5410200" cy="882953"/>
          </a:xfrm>
          <a:prstGeom prst="roundRect">
            <a:avLst>
              <a:gd name="adj" fmla="val 9033"/>
            </a:avLst>
          </a:prstGeom>
          <a:gradFill flip="none" rotWithShape="1">
            <a:gsLst>
              <a:gs pos="4000">
                <a:srgbClr val="FFFFFF">
                  <a:alpha val="49000"/>
                </a:srgbClr>
              </a:gs>
              <a:gs pos="18000">
                <a:srgbClr val="FFFFFF">
                  <a:alpha val="38000"/>
                </a:srgbClr>
              </a:gs>
              <a:gs pos="48000">
                <a:srgbClr val="000000">
                  <a:alpha val="24000"/>
                </a:srgbClr>
              </a:gs>
              <a:gs pos="75000">
                <a:srgbClr val="000000">
                  <a:alpha val="16000"/>
                </a:srgbClr>
              </a:gs>
              <a:gs pos="91000">
                <a:srgbClr val="FFFFFF">
                  <a:alpha val="0"/>
                </a:srgbClr>
              </a:gs>
              <a:gs pos="100000">
                <a:srgbClr val="FFFFFF">
                  <a:alpha val="18000"/>
                </a:srgbClr>
              </a:gs>
            </a:gsLst>
            <a:lin ang="13500000" scaled="1"/>
            <a:tileRect/>
          </a:gradFill>
          <a:ln w="3175">
            <a:solidFill>
              <a:schemeClr val="tx1">
                <a:lumMod val="65000"/>
              </a:schemeClr>
            </a:solid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lIns="146278" tIns="73152" rIns="146278" bIns="73139" anchor="ctr"/>
          <a:lstStyle/>
          <a:p>
            <a:pPr defTabSz="914363">
              <a:defRPr/>
            </a:pPr>
            <a:r>
              <a:rPr lang="en-US" sz="4000" i="1" dirty="0">
                <a:solidFill>
                  <a:srgbClr val="FFFFFF"/>
                </a:solidFill>
              </a:rPr>
              <a:t>It’s all about coupling…</a:t>
            </a:r>
          </a:p>
        </p:txBody>
      </p:sp>
    </p:spTree>
    <p:extLst>
      <p:ext uri="{BB962C8B-B14F-4D97-AF65-F5344CB8AC3E}">
        <p14:creationId xmlns:p14="http://schemas.microsoft.com/office/powerpoint/2010/main" val="2756019022"/>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srcRect r="12759"/>
          <a:stretch>
            <a:fillRect/>
          </a:stretch>
        </p:blipFill>
        <p:spPr bwMode="auto">
          <a:xfrm>
            <a:off x="0" y="0"/>
            <a:ext cx="9144000" cy="6858000"/>
          </a:xfrm>
          <a:prstGeom prst="rect">
            <a:avLst/>
          </a:prstGeom>
          <a:noFill/>
          <a:ln w="9525">
            <a:noFill/>
            <a:miter lim="800000"/>
            <a:headEnd/>
            <a:tailEnd/>
          </a:ln>
        </p:spPr>
      </p:pic>
      <p:sp>
        <p:nvSpPr>
          <p:cNvPr id="4" name="Rounded Rectangle 12"/>
          <p:cNvSpPr/>
          <p:nvPr/>
        </p:nvSpPr>
        <p:spPr bwMode="blackGray">
          <a:xfrm>
            <a:off x="304800" y="304800"/>
            <a:ext cx="5410200" cy="882953"/>
          </a:xfrm>
          <a:prstGeom prst="roundRect">
            <a:avLst>
              <a:gd name="adj" fmla="val 9033"/>
            </a:avLst>
          </a:prstGeom>
          <a:gradFill flip="none" rotWithShape="1">
            <a:gsLst>
              <a:gs pos="4000">
                <a:srgbClr val="FFFFFF">
                  <a:alpha val="49000"/>
                </a:srgbClr>
              </a:gs>
              <a:gs pos="18000">
                <a:srgbClr val="FFFFFF">
                  <a:alpha val="38000"/>
                </a:srgbClr>
              </a:gs>
              <a:gs pos="48000">
                <a:srgbClr val="000000">
                  <a:alpha val="24000"/>
                </a:srgbClr>
              </a:gs>
              <a:gs pos="75000">
                <a:srgbClr val="000000">
                  <a:alpha val="16000"/>
                </a:srgbClr>
              </a:gs>
              <a:gs pos="91000">
                <a:srgbClr val="FFFFFF">
                  <a:alpha val="0"/>
                </a:srgbClr>
              </a:gs>
              <a:gs pos="100000">
                <a:srgbClr val="FFFFFF">
                  <a:alpha val="18000"/>
                </a:srgbClr>
              </a:gs>
            </a:gsLst>
            <a:lin ang="13500000" scaled="1"/>
            <a:tileRect/>
          </a:gradFill>
          <a:ln w="3175">
            <a:solidFill>
              <a:schemeClr val="tx1">
                <a:lumMod val="65000"/>
              </a:schemeClr>
            </a:solid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lIns="146278" tIns="73152" rIns="146278" bIns="73139" anchor="ctr"/>
          <a:lstStyle/>
          <a:p>
            <a:pPr defTabSz="914363">
              <a:defRPr/>
            </a:pPr>
            <a:r>
              <a:rPr lang="en-US" sz="4000" b="1" i="1" dirty="0">
                <a:solidFill>
                  <a:srgbClr val="FFFFFF"/>
                </a:solidFill>
              </a:rPr>
              <a:t>... or how to decouple…</a:t>
            </a:r>
          </a:p>
        </p:txBody>
      </p:sp>
    </p:spTree>
    <p:extLst>
      <p:ext uri="{BB962C8B-B14F-4D97-AF65-F5344CB8AC3E}">
        <p14:creationId xmlns:p14="http://schemas.microsoft.com/office/powerpoint/2010/main" val="335943919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Event</a:t>
            </a:r>
            <a:r>
              <a:rPr lang="nb-NO" dirty="0" smtClean="0"/>
              <a:t> </a:t>
            </a:r>
            <a:r>
              <a:rPr lang="nb-NO" dirty="0" err="1" smtClean="0"/>
              <a:t>Aggregator</a:t>
            </a:r>
            <a:endParaRPr lang="nb-NO" dirty="0"/>
          </a:p>
        </p:txBody>
      </p:sp>
      <p:sp>
        <p:nvSpPr>
          <p:cNvPr id="6" name="Rounded Rectangle 6"/>
          <p:cNvSpPr>
            <a:spLocks noChangeAspect="1"/>
          </p:cNvSpPr>
          <p:nvPr/>
        </p:nvSpPr>
        <p:spPr bwMode="auto">
          <a:xfrm>
            <a:off x="1371600" y="28956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8" name="Rounded Rectangle 6"/>
          <p:cNvSpPr>
            <a:spLocks noChangeAspect="1"/>
          </p:cNvSpPr>
          <p:nvPr/>
        </p:nvSpPr>
        <p:spPr bwMode="auto">
          <a:xfrm>
            <a:off x="1371600" y="39624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9" name="Rounded Rectangle 6"/>
          <p:cNvSpPr>
            <a:spLocks noChangeAspect="1"/>
          </p:cNvSpPr>
          <p:nvPr/>
        </p:nvSpPr>
        <p:spPr bwMode="auto">
          <a:xfrm>
            <a:off x="3124200" y="525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0" name="Rounded Rectangle 6"/>
          <p:cNvSpPr>
            <a:spLocks noChangeAspect="1"/>
          </p:cNvSpPr>
          <p:nvPr/>
        </p:nvSpPr>
        <p:spPr bwMode="auto">
          <a:xfrm>
            <a:off x="4876800" y="525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1" name="Rounded Rectangle 6"/>
          <p:cNvSpPr>
            <a:spLocks noChangeAspect="1"/>
          </p:cNvSpPr>
          <p:nvPr/>
        </p:nvSpPr>
        <p:spPr bwMode="auto">
          <a:xfrm>
            <a:off x="6477000" y="39624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2" name="Rounded Rectangle 6"/>
          <p:cNvSpPr>
            <a:spLocks noChangeAspect="1"/>
          </p:cNvSpPr>
          <p:nvPr/>
        </p:nvSpPr>
        <p:spPr bwMode="auto">
          <a:xfrm>
            <a:off x="6477000" y="28956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3" name="Rounded Rectangle 6"/>
          <p:cNvSpPr>
            <a:spLocks noChangeAspect="1"/>
          </p:cNvSpPr>
          <p:nvPr/>
        </p:nvSpPr>
        <p:spPr bwMode="auto">
          <a:xfrm>
            <a:off x="2971800" y="144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4" name="Rounded Rectangle 6"/>
          <p:cNvSpPr>
            <a:spLocks noChangeAspect="1"/>
          </p:cNvSpPr>
          <p:nvPr/>
        </p:nvSpPr>
        <p:spPr bwMode="auto">
          <a:xfrm>
            <a:off x="4876800" y="144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cxnSp>
        <p:nvCxnSpPr>
          <p:cNvPr id="15" name="Rett pil 28"/>
          <p:cNvCxnSpPr>
            <a:cxnSpLocks noChangeAspect="1"/>
            <a:stCxn id="6" idx="3"/>
            <a:endCxn id="13" idx="2"/>
          </p:cNvCxnSpPr>
          <p:nvPr/>
        </p:nvCxnSpPr>
        <p:spPr>
          <a:xfrm flipV="1">
            <a:off x="2651759" y="1905000"/>
            <a:ext cx="960121" cy="1219200"/>
          </a:xfrm>
          <a:prstGeom prst="curved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Rett pil 28"/>
          <p:cNvCxnSpPr>
            <a:cxnSpLocks noChangeAspect="1"/>
            <a:stCxn id="6" idx="3"/>
            <a:endCxn id="8" idx="3"/>
          </p:cNvCxnSpPr>
          <p:nvPr/>
        </p:nvCxnSpPr>
        <p:spPr>
          <a:xfrm>
            <a:off x="2651759" y="3124200"/>
            <a:ext cx="1588" cy="1066800"/>
          </a:xfrm>
          <a:prstGeom prst="curvedConnector3">
            <a:avLst>
              <a:gd name="adj1" fmla="val 55182637"/>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tt pil 28"/>
          <p:cNvCxnSpPr>
            <a:cxnSpLocks noChangeAspect="1"/>
            <a:stCxn id="14" idx="2"/>
            <a:endCxn id="9" idx="0"/>
          </p:cNvCxnSpPr>
          <p:nvPr/>
        </p:nvCxnSpPr>
        <p:spPr>
          <a:xfrm rot="5400000">
            <a:off x="2964180" y="2705100"/>
            <a:ext cx="3352800" cy="1752600"/>
          </a:xfrm>
          <a:prstGeom prst="curved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8"/>
          <p:cNvCxnSpPr>
            <a:cxnSpLocks noChangeAspect="1"/>
            <a:stCxn id="13" idx="3"/>
            <a:endCxn id="12" idx="1"/>
          </p:cNvCxnSpPr>
          <p:nvPr/>
        </p:nvCxnSpPr>
        <p:spPr>
          <a:xfrm>
            <a:off x="4251959" y="1676400"/>
            <a:ext cx="2225041" cy="1447800"/>
          </a:xfrm>
          <a:prstGeom prst="curvedConnector3">
            <a:avLst>
              <a:gd name="adj1" fmla="val 19178"/>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Rett pil 28"/>
          <p:cNvCxnSpPr>
            <a:cxnSpLocks noChangeAspect="1"/>
            <a:stCxn id="11" idx="1"/>
            <a:endCxn id="10" idx="0"/>
          </p:cNvCxnSpPr>
          <p:nvPr/>
        </p:nvCxnSpPr>
        <p:spPr>
          <a:xfrm rot="10800000" flipV="1">
            <a:off x="5516880" y="4191000"/>
            <a:ext cx="960120" cy="1066800"/>
          </a:xfrm>
          <a:prstGeom prst="curved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Rett pil 28"/>
          <p:cNvCxnSpPr>
            <a:cxnSpLocks noChangeAspect="1"/>
            <a:stCxn id="10" idx="1"/>
            <a:endCxn id="13" idx="2"/>
          </p:cNvCxnSpPr>
          <p:nvPr/>
        </p:nvCxnSpPr>
        <p:spPr>
          <a:xfrm rot="10800000">
            <a:off x="3611880" y="1905000"/>
            <a:ext cx="1264920" cy="3581400"/>
          </a:xfrm>
          <a:prstGeom prst="curved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Rett pil 28"/>
          <p:cNvCxnSpPr>
            <a:cxnSpLocks noChangeAspect="1"/>
            <a:stCxn id="11" idx="3"/>
            <a:endCxn id="12" idx="3"/>
          </p:cNvCxnSpPr>
          <p:nvPr/>
        </p:nvCxnSpPr>
        <p:spPr>
          <a:xfrm flipV="1">
            <a:off x="7757159" y="3124200"/>
            <a:ext cx="1588" cy="1066800"/>
          </a:xfrm>
          <a:prstGeom prst="curvedConnector3">
            <a:avLst>
              <a:gd name="adj1" fmla="val 14395466"/>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Rett pil 28"/>
          <p:cNvCxnSpPr>
            <a:cxnSpLocks noChangeAspect="1"/>
            <a:stCxn id="11" idx="1"/>
            <a:endCxn id="6" idx="3"/>
          </p:cNvCxnSpPr>
          <p:nvPr/>
        </p:nvCxnSpPr>
        <p:spPr>
          <a:xfrm rot="10800000">
            <a:off x="2651760" y="3124200"/>
            <a:ext cx="3825241" cy="1066800"/>
          </a:xfrm>
          <a:prstGeom prst="curved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275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Horizontal)">
                                      <p:cBhvr>
                                        <p:cTn id="7" dur="500"/>
                                        <p:tgtEl>
                                          <p:spTgt spid="15"/>
                                        </p:tgtEl>
                                      </p:cBhvr>
                                    </p:animEffect>
                                  </p:childTnLst>
                                </p:cTn>
                              </p:par>
                              <p:par>
                                <p:cTn id="8" presetID="16" presetClass="entr" presetSubtype="2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Horizontal)">
                                      <p:cBhvr>
                                        <p:cTn id="10" dur="500"/>
                                        <p:tgtEl>
                                          <p:spTgt spid="18"/>
                                        </p:tgtEl>
                                      </p:cBhvr>
                                    </p:animEffect>
                                  </p:childTnLst>
                                </p:cTn>
                              </p:par>
                              <p:par>
                                <p:cTn id="11" presetID="16" presetClass="entr" presetSubtype="26"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barn(inHorizontal)">
                                      <p:cBhvr>
                                        <p:cTn id="13" dur="500"/>
                                        <p:tgtEl>
                                          <p:spTgt spid="41"/>
                                        </p:tgtEl>
                                      </p:cBhvr>
                                    </p:animEffect>
                                  </p:childTnLst>
                                </p:cTn>
                              </p:par>
                              <p:par>
                                <p:cTn id="14" presetID="16" presetClass="entr" presetSubtype="26"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Horizontal)">
                                      <p:cBhvr>
                                        <p:cTn id="16" dur="500"/>
                                        <p:tgtEl>
                                          <p:spTgt spid="22"/>
                                        </p:tgtEl>
                                      </p:cBhvr>
                                    </p:animEffect>
                                  </p:childTnLst>
                                </p:cTn>
                              </p:par>
                              <p:par>
                                <p:cTn id="17" presetID="16" presetClass="entr" presetSubtype="26"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inHorizontal)">
                                      <p:cBhvr>
                                        <p:cTn id="19" dur="500"/>
                                        <p:tgtEl>
                                          <p:spTgt spid="37"/>
                                        </p:tgtEl>
                                      </p:cBhvr>
                                    </p:animEffect>
                                  </p:childTnLst>
                                </p:cTn>
                              </p:par>
                              <p:par>
                                <p:cTn id="20" presetID="16" presetClass="entr" presetSubtype="26"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Horizontal)">
                                      <p:cBhvr>
                                        <p:cTn id="22" dur="500"/>
                                        <p:tgtEl>
                                          <p:spTgt spid="25"/>
                                        </p:tgtEl>
                                      </p:cBhvr>
                                    </p:animEffect>
                                  </p:childTnLst>
                                </p:cTn>
                              </p:par>
                              <p:par>
                                <p:cTn id="23" presetID="16" presetClass="entr" presetSubtype="26"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Horizontal)">
                                      <p:cBhvr>
                                        <p:cTn id="25" dur="500"/>
                                        <p:tgtEl>
                                          <p:spTgt spid="29"/>
                                        </p:tgtEl>
                                      </p:cBhvr>
                                    </p:animEffect>
                                  </p:childTnLst>
                                </p:cTn>
                              </p:par>
                              <p:par>
                                <p:cTn id="26" presetID="16" presetClass="entr" presetSubtype="26"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arn(inHorizontal)">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Event</a:t>
            </a:r>
            <a:r>
              <a:rPr lang="nb-NO" dirty="0" smtClean="0"/>
              <a:t> </a:t>
            </a:r>
            <a:r>
              <a:rPr lang="nb-NO" dirty="0" err="1" smtClean="0"/>
              <a:t>Aggregator</a:t>
            </a:r>
            <a:endParaRPr lang="nb-NO" dirty="0"/>
          </a:p>
        </p:txBody>
      </p:sp>
      <p:sp>
        <p:nvSpPr>
          <p:cNvPr id="6" name="Rounded Rectangle 6"/>
          <p:cNvSpPr>
            <a:spLocks noChangeAspect="1"/>
          </p:cNvSpPr>
          <p:nvPr/>
        </p:nvSpPr>
        <p:spPr bwMode="auto">
          <a:xfrm>
            <a:off x="1371600" y="28956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8" name="Rounded Rectangle 6"/>
          <p:cNvSpPr>
            <a:spLocks noChangeAspect="1"/>
          </p:cNvSpPr>
          <p:nvPr/>
        </p:nvSpPr>
        <p:spPr bwMode="auto">
          <a:xfrm>
            <a:off x="1371600" y="39624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9" name="Rounded Rectangle 6"/>
          <p:cNvSpPr>
            <a:spLocks noChangeAspect="1"/>
          </p:cNvSpPr>
          <p:nvPr/>
        </p:nvSpPr>
        <p:spPr bwMode="auto">
          <a:xfrm>
            <a:off x="3124200" y="525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0" name="Rounded Rectangle 6"/>
          <p:cNvSpPr>
            <a:spLocks noChangeAspect="1"/>
          </p:cNvSpPr>
          <p:nvPr/>
        </p:nvSpPr>
        <p:spPr bwMode="auto">
          <a:xfrm>
            <a:off x="4876800" y="525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1" name="Rounded Rectangle 6"/>
          <p:cNvSpPr>
            <a:spLocks noChangeAspect="1"/>
          </p:cNvSpPr>
          <p:nvPr/>
        </p:nvSpPr>
        <p:spPr bwMode="auto">
          <a:xfrm>
            <a:off x="6477000" y="39624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2" name="Rounded Rectangle 6"/>
          <p:cNvSpPr>
            <a:spLocks noChangeAspect="1"/>
          </p:cNvSpPr>
          <p:nvPr/>
        </p:nvSpPr>
        <p:spPr bwMode="auto">
          <a:xfrm>
            <a:off x="6477000" y="28956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3" name="Rounded Rectangle 6"/>
          <p:cNvSpPr>
            <a:spLocks noChangeAspect="1"/>
          </p:cNvSpPr>
          <p:nvPr/>
        </p:nvSpPr>
        <p:spPr bwMode="auto">
          <a:xfrm>
            <a:off x="2971800" y="144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14" name="Rounded Rectangle 6"/>
          <p:cNvSpPr>
            <a:spLocks noChangeAspect="1"/>
          </p:cNvSpPr>
          <p:nvPr/>
        </p:nvSpPr>
        <p:spPr bwMode="auto">
          <a:xfrm>
            <a:off x="4876800" y="1447800"/>
            <a:ext cx="1280159" cy="4572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nchorCtr="0"/>
          <a:lstStyle/>
          <a:p>
            <a:pPr algn="ctr" defTabSz="914099" fontAlgn="base">
              <a:spcBef>
                <a:spcPct val="0"/>
              </a:spcBef>
              <a:spcAft>
                <a:spcPct val="0"/>
              </a:spcAft>
              <a:defRPr/>
            </a:pPr>
            <a:r>
              <a:rPr lang="en-US" sz="1400" dirty="0" smtClean="0">
                <a:solidFill>
                  <a:srgbClr val="FFFFFF"/>
                </a:solidFill>
                <a:effectLst>
                  <a:outerShdw blurRad="38100" dist="38100" dir="2700000" algn="tl">
                    <a:srgbClr val="000000">
                      <a:alpha val="43137"/>
                    </a:srgbClr>
                  </a:outerShdw>
                </a:effectLst>
              </a:rPr>
              <a:t>View Model</a:t>
            </a:r>
            <a:endParaRPr lang="en-US" sz="1400" dirty="0">
              <a:solidFill>
                <a:srgbClr val="FFFFFF"/>
              </a:solidFill>
              <a:effectLst>
                <a:outerShdw blurRad="38100" dist="38100" dir="2700000" algn="tl">
                  <a:srgbClr val="000000">
                    <a:alpha val="43137"/>
                  </a:srgbClr>
                </a:outerShdw>
              </a:effectLst>
            </a:endParaRPr>
          </a:p>
        </p:txBody>
      </p:sp>
      <p:sp>
        <p:nvSpPr>
          <p:cNvPr id="20" name="Rounded Rectangle 5"/>
          <p:cNvSpPr>
            <a:spLocks noChangeAspect="1"/>
          </p:cNvSpPr>
          <p:nvPr/>
        </p:nvSpPr>
        <p:spPr bwMode="auto">
          <a:xfrm>
            <a:off x="3733800" y="3124200"/>
            <a:ext cx="1893276" cy="848711"/>
          </a:xfrm>
          <a:prstGeom prst="roundRect">
            <a:avLst>
              <a:gd name="adj" fmla="val 9033"/>
            </a:avLst>
          </a:prstGeom>
          <a:solidFill>
            <a:srgbClr val="FF0066"/>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lstStyle/>
          <a:p>
            <a:pPr algn="ctr" defTabSz="914099">
              <a:defRPr/>
            </a:pPr>
            <a:r>
              <a:rPr lang="en-US" dirty="0" smtClean="0">
                <a:solidFill>
                  <a:srgbClr val="FFFFFF"/>
                </a:solidFill>
                <a:effectLst>
                  <a:outerShdw blurRad="38100" dist="38100" dir="2700000" algn="tl">
                    <a:srgbClr val="000000">
                      <a:alpha val="43137"/>
                    </a:srgbClr>
                  </a:outerShdw>
                </a:effectLst>
              </a:rPr>
              <a:t>Event Aggregator</a:t>
            </a:r>
            <a:endParaRPr lang="en-US" dirty="0">
              <a:solidFill>
                <a:srgbClr val="FFFFFF"/>
              </a:solidFill>
              <a:effectLst>
                <a:outerShdw blurRad="38100" dist="38100" dir="2700000" algn="tl">
                  <a:srgbClr val="000000">
                    <a:alpha val="43137"/>
                  </a:srgbClr>
                </a:outerShdw>
              </a:effectLst>
            </a:endParaRPr>
          </a:p>
        </p:txBody>
      </p:sp>
      <p:cxnSp>
        <p:nvCxnSpPr>
          <p:cNvPr id="27" name="Straight Connector 26"/>
          <p:cNvCxnSpPr>
            <a:stCxn id="14" idx="2"/>
            <a:endCxn id="20" idx="0"/>
          </p:cNvCxnSpPr>
          <p:nvPr/>
        </p:nvCxnSpPr>
        <p:spPr>
          <a:xfrm rot="5400000">
            <a:off x="4489059" y="2096379"/>
            <a:ext cx="1219200" cy="836442"/>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3" idx="2"/>
            <a:endCxn id="20" idx="0"/>
          </p:cNvCxnSpPr>
          <p:nvPr/>
        </p:nvCxnSpPr>
        <p:spPr>
          <a:xfrm rot="16200000" flipH="1">
            <a:off x="3536559" y="1980321"/>
            <a:ext cx="1219200" cy="1068558"/>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2" idx="1"/>
            <a:endCxn id="20" idx="3"/>
          </p:cNvCxnSpPr>
          <p:nvPr/>
        </p:nvCxnSpPr>
        <p:spPr>
          <a:xfrm rot="10800000" flipV="1">
            <a:off x="5627076" y="3124200"/>
            <a:ext cx="849924" cy="424356"/>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1" idx="1"/>
            <a:endCxn id="20" idx="3"/>
          </p:cNvCxnSpPr>
          <p:nvPr/>
        </p:nvCxnSpPr>
        <p:spPr>
          <a:xfrm rot="10800000">
            <a:off x="5627076" y="3548556"/>
            <a:ext cx="849924" cy="642444"/>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0" idx="0"/>
            <a:endCxn id="20" idx="2"/>
          </p:cNvCxnSpPr>
          <p:nvPr/>
        </p:nvCxnSpPr>
        <p:spPr>
          <a:xfrm rot="16200000" flipV="1">
            <a:off x="4456215" y="4197135"/>
            <a:ext cx="1284889" cy="836442"/>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9" idx="0"/>
            <a:endCxn id="20" idx="2"/>
          </p:cNvCxnSpPr>
          <p:nvPr/>
        </p:nvCxnSpPr>
        <p:spPr>
          <a:xfrm rot="5400000" flipH="1" flipV="1">
            <a:off x="3579915" y="4157277"/>
            <a:ext cx="1284889" cy="916158"/>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8" idx="3"/>
            <a:endCxn id="20" idx="1"/>
          </p:cNvCxnSpPr>
          <p:nvPr/>
        </p:nvCxnSpPr>
        <p:spPr>
          <a:xfrm flipV="1">
            <a:off x="2651759" y="3548556"/>
            <a:ext cx="1082041" cy="642444"/>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6" idx="3"/>
            <a:endCxn id="20" idx="1"/>
          </p:cNvCxnSpPr>
          <p:nvPr/>
        </p:nvCxnSpPr>
        <p:spPr>
          <a:xfrm>
            <a:off x="2651759" y="3124200"/>
            <a:ext cx="1082041" cy="424356"/>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729875"/>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defTabSz="914363" fontAlgn="auto">
              <a:spcAft>
                <a:spcPts val="0"/>
              </a:spcAft>
              <a:defRPr/>
            </a:pPr>
            <a:r>
              <a:rPr dirty="0" smtClean="0"/>
              <a:t>View Model Communication</a:t>
            </a:r>
            <a:endParaRPr dirty="0"/>
          </a:p>
        </p:txBody>
      </p:sp>
      <p:sp>
        <p:nvSpPr>
          <p:cNvPr id="5" name="Rounded Rectangle 5"/>
          <p:cNvSpPr>
            <a:spLocks noChangeAspect="1"/>
          </p:cNvSpPr>
          <p:nvPr/>
        </p:nvSpPr>
        <p:spPr bwMode="auto">
          <a:xfrm>
            <a:off x="7590693" y="2438400"/>
            <a:ext cx="1019907" cy="457200"/>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a:defRPr/>
            </a:pPr>
            <a:r>
              <a:rPr lang="en-US" sz="1200" dirty="0">
                <a:solidFill>
                  <a:srgbClr val="FFFFFF"/>
                </a:solidFill>
                <a:effectLst>
                  <a:outerShdw blurRad="38100" dist="38100" dir="2700000" algn="tl">
                    <a:srgbClr val="000000">
                      <a:alpha val="43137"/>
                    </a:srgbClr>
                  </a:outerShdw>
                </a:effectLst>
              </a:rPr>
              <a:t>Data Model</a:t>
            </a:r>
          </a:p>
        </p:txBody>
      </p:sp>
      <p:sp>
        <p:nvSpPr>
          <p:cNvPr id="6" name="Rounded Rectangle 6"/>
          <p:cNvSpPr>
            <a:spLocks noChangeAspect="1"/>
          </p:cNvSpPr>
          <p:nvPr/>
        </p:nvSpPr>
        <p:spPr bwMode="auto">
          <a:xfrm>
            <a:off x="5990493" y="914400"/>
            <a:ext cx="838199" cy="11430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sz="1200" dirty="0">
                <a:solidFill>
                  <a:srgbClr val="FFFFFF"/>
                </a:solidFill>
                <a:effectLst>
                  <a:outerShdw blurRad="38100" dist="38100" dir="2700000" algn="tl">
                    <a:srgbClr val="000000">
                      <a:alpha val="43137"/>
                    </a:srgbClr>
                  </a:outerShdw>
                </a:effectLst>
              </a:rPr>
              <a:t>View</a:t>
            </a:r>
          </a:p>
        </p:txBody>
      </p:sp>
      <p:sp>
        <p:nvSpPr>
          <p:cNvPr id="9" name="Rounded Rectangle 7"/>
          <p:cNvSpPr>
            <a:spLocks noChangeAspect="1"/>
          </p:cNvSpPr>
          <p:nvPr/>
        </p:nvSpPr>
        <p:spPr bwMode="auto">
          <a:xfrm>
            <a:off x="6066692" y="1181596"/>
            <a:ext cx="685800" cy="26620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fontAlgn="base">
              <a:spcBef>
                <a:spcPct val="0"/>
              </a:spcBef>
              <a:spcAft>
                <a:spcPct val="0"/>
              </a:spcAft>
              <a:defRPr/>
            </a:pPr>
            <a:r>
              <a:rPr lang="en-US" sz="1200" dirty="0">
                <a:solidFill>
                  <a:srgbClr val="FFFFFF"/>
                </a:solidFill>
                <a:effectLst>
                  <a:outerShdw blurRad="38100" dist="38100" dir="2700000" algn="tl">
                    <a:srgbClr val="000000">
                      <a:alpha val="43137"/>
                    </a:srgbClr>
                  </a:outerShdw>
                </a:effectLst>
              </a:rPr>
              <a:t>XAML</a:t>
            </a:r>
          </a:p>
        </p:txBody>
      </p:sp>
      <p:sp>
        <p:nvSpPr>
          <p:cNvPr id="10" name="Rounded Rectangle 4"/>
          <p:cNvSpPr>
            <a:spLocks noChangeAspect="1"/>
          </p:cNvSpPr>
          <p:nvPr/>
        </p:nvSpPr>
        <p:spPr bwMode="auto">
          <a:xfrm>
            <a:off x="6066692" y="1524000"/>
            <a:ext cx="685800" cy="457199"/>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base">
              <a:spcBef>
                <a:spcPct val="0"/>
              </a:spcBef>
              <a:spcAft>
                <a:spcPct val="0"/>
              </a:spcAft>
              <a:defRPr/>
            </a:pPr>
            <a:r>
              <a:rPr lang="en-US" sz="1100" dirty="0">
                <a:solidFill>
                  <a:srgbClr val="FFFFFF"/>
                </a:solidFill>
                <a:effectLst>
                  <a:outerShdw blurRad="38100" dist="38100" dir="2700000" algn="tl">
                    <a:srgbClr val="000000">
                      <a:alpha val="43137"/>
                    </a:srgbClr>
                  </a:outerShdw>
                </a:effectLst>
              </a:rPr>
              <a:t>Code-Behind</a:t>
            </a:r>
          </a:p>
        </p:txBody>
      </p:sp>
      <p:cxnSp>
        <p:nvCxnSpPr>
          <p:cNvPr id="16" name="Rett pil 15"/>
          <p:cNvCxnSpPr>
            <a:cxnSpLocks noChangeAspect="1"/>
            <a:stCxn id="13" idx="3"/>
            <a:endCxn id="5" idx="1"/>
          </p:cNvCxnSpPr>
          <p:nvPr/>
        </p:nvCxnSpPr>
        <p:spPr>
          <a:xfrm>
            <a:off x="7209693" y="2667000"/>
            <a:ext cx="3810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Rett pil 24"/>
          <p:cNvCxnSpPr>
            <a:cxnSpLocks noChangeAspect="1"/>
            <a:stCxn id="6" idx="2"/>
            <a:endCxn id="13" idx="0"/>
          </p:cNvCxnSpPr>
          <p:nvPr/>
        </p:nvCxnSpPr>
        <p:spPr>
          <a:xfrm rot="5400000">
            <a:off x="6295293" y="2171700"/>
            <a:ext cx="228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Rett pil 28"/>
          <p:cNvCxnSpPr>
            <a:cxnSpLocks noChangeAspect="1"/>
            <a:stCxn id="13" idx="3"/>
            <a:endCxn id="6" idx="3"/>
          </p:cNvCxnSpPr>
          <p:nvPr/>
        </p:nvCxnSpPr>
        <p:spPr>
          <a:xfrm flipH="1" flipV="1">
            <a:off x="6828692" y="1485900"/>
            <a:ext cx="381001" cy="1181100"/>
          </a:xfrm>
          <a:prstGeom prst="curvedConnector3">
            <a:avLst>
              <a:gd name="adj1" fmla="val -6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5"/>
          <p:cNvSpPr>
            <a:spLocks noChangeAspect="1"/>
          </p:cNvSpPr>
          <p:nvPr/>
        </p:nvSpPr>
        <p:spPr bwMode="auto">
          <a:xfrm>
            <a:off x="2438400" y="2667000"/>
            <a:ext cx="1019907" cy="457200"/>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a:defRPr/>
            </a:pPr>
            <a:r>
              <a:rPr lang="en-US" sz="1200" dirty="0">
                <a:solidFill>
                  <a:srgbClr val="FFFFFF"/>
                </a:solidFill>
                <a:effectLst>
                  <a:outerShdw blurRad="38100" dist="38100" dir="2700000" algn="tl">
                    <a:srgbClr val="000000">
                      <a:alpha val="43137"/>
                    </a:srgbClr>
                  </a:outerShdw>
                </a:effectLst>
              </a:rPr>
              <a:t>Data Model</a:t>
            </a:r>
          </a:p>
        </p:txBody>
      </p:sp>
      <p:sp>
        <p:nvSpPr>
          <p:cNvPr id="28" name="Rounded Rectangle 6"/>
          <p:cNvSpPr>
            <a:spLocks noChangeAspect="1"/>
          </p:cNvSpPr>
          <p:nvPr/>
        </p:nvSpPr>
        <p:spPr bwMode="auto">
          <a:xfrm>
            <a:off x="838200" y="1143000"/>
            <a:ext cx="838199" cy="11430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sz="1200" dirty="0">
                <a:solidFill>
                  <a:srgbClr val="FFFFFF"/>
                </a:solidFill>
                <a:effectLst>
                  <a:outerShdw blurRad="38100" dist="38100" dir="2700000" algn="tl">
                    <a:srgbClr val="000000">
                      <a:alpha val="43137"/>
                    </a:srgbClr>
                  </a:outerShdw>
                </a:effectLst>
              </a:rPr>
              <a:t>View</a:t>
            </a:r>
          </a:p>
        </p:txBody>
      </p:sp>
      <p:sp>
        <p:nvSpPr>
          <p:cNvPr id="30" name="Rounded Rectangle 7"/>
          <p:cNvSpPr>
            <a:spLocks noChangeAspect="1"/>
          </p:cNvSpPr>
          <p:nvPr/>
        </p:nvSpPr>
        <p:spPr bwMode="auto">
          <a:xfrm>
            <a:off x="914399" y="1410196"/>
            <a:ext cx="685800" cy="26620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fontAlgn="base">
              <a:spcBef>
                <a:spcPct val="0"/>
              </a:spcBef>
              <a:spcAft>
                <a:spcPct val="0"/>
              </a:spcAft>
              <a:defRPr/>
            </a:pPr>
            <a:r>
              <a:rPr lang="en-US" sz="1200" dirty="0">
                <a:solidFill>
                  <a:srgbClr val="FFFFFF"/>
                </a:solidFill>
                <a:effectLst>
                  <a:outerShdw blurRad="38100" dist="38100" dir="2700000" algn="tl">
                    <a:srgbClr val="000000">
                      <a:alpha val="43137"/>
                    </a:srgbClr>
                  </a:outerShdw>
                </a:effectLst>
              </a:rPr>
              <a:t>XAML</a:t>
            </a:r>
          </a:p>
        </p:txBody>
      </p:sp>
      <p:sp>
        <p:nvSpPr>
          <p:cNvPr id="31" name="Rounded Rectangle 4"/>
          <p:cNvSpPr>
            <a:spLocks noChangeAspect="1"/>
          </p:cNvSpPr>
          <p:nvPr/>
        </p:nvSpPr>
        <p:spPr bwMode="auto">
          <a:xfrm>
            <a:off x="914399" y="1752600"/>
            <a:ext cx="685800" cy="457199"/>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base">
              <a:spcBef>
                <a:spcPct val="0"/>
              </a:spcBef>
              <a:spcAft>
                <a:spcPct val="0"/>
              </a:spcAft>
              <a:defRPr/>
            </a:pPr>
            <a:r>
              <a:rPr lang="en-US" sz="1100" dirty="0">
                <a:solidFill>
                  <a:srgbClr val="FFFFFF"/>
                </a:solidFill>
                <a:effectLst>
                  <a:outerShdw blurRad="38100" dist="38100" dir="2700000" algn="tl">
                    <a:srgbClr val="000000">
                      <a:alpha val="43137"/>
                    </a:srgbClr>
                  </a:outerShdw>
                </a:effectLst>
              </a:rPr>
              <a:t>Code-Behind</a:t>
            </a:r>
          </a:p>
        </p:txBody>
      </p:sp>
      <p:cxnSp>
        <p:nvCxnSpPr>
          <p:cNvPr id="34" name="Rett pil 15"/>
          <p:cNvCxnSpPr>
            <a:cxnSpLocks noChangeAspect="1"/>
            <a:stCxn id="32" idx="3"/>
            <a:endCxn id="27" idx="1"/>
          </p:cNvCxnSpPr>
          <p:nvPr/>
        </p:nvCxnSpPr>
        <p:spPr>
          <a:xfrm>
            <a:off x="2057400" y="2895600"/>
            <a:ext cx="3810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Rett pil 24"/>
          <p:cNvCxnSpPr>
            <a:cxnSpLocks noChangeAspect="1"/>
            <a:stCxn id="28" idx="2"/>
            <a:endCxn id="32" idx="0"/>
          </p:cNvCxnSpPr>
          <p:nvPr/>
        </p:nvCxnSpPr>
        <p:spPr>
          <a:xfrm rot="5400000">
            <a:off x="1143000" y="2400300"/>
            <a:ext cx="228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Rett pil 28"/>
          <p:cNvCxnSpPr>
            <a:cxnSpLocks noChangeAspect="1"/>
            <a:stCxn id="32" idx="3"/>
            <a:endCxn id="28" idx="3"/>
          </p:cNvCxnSpPr>
          <p:nvPr/>
        </p:nvCxnSpPr>
        <p:spPr>
          <a:xfrm flipH="1" flipV="1">
            <a:off x="1676399" y="1714500"/>
            <a:ext cx="381001" cy="1181100"/>
          </a:xfrm>
          <a:prstGeom prst="curvedConnector3">
            <a:avLst>
              <a:gd name="adj1" fmla="val -6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Rett pil 28"/>
          <p:cNvCxnSpPr>
            <a:cxnSpLocks noChangeAspect="1"/>
            <a:endCxn id="58" idx="1"/>
          </p:cNvCxnSpPr>
          <p:nvPr/>
        </p:nvCxnSpPr>
        <p:spPr>
          <a:xfrm rot="16200000" flipH="1">
            <a:off x="1075847" y="3481403"/>
            <a:ext cx="2329356" cy="1919749"/>
          </a:xfrm>
          <a:prstGeom prst="curvedConnector2">
            <a:avLst/>
          </a:prstGeom>
          <a:ln w="254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Rett pil 28"/>
          <p:cNvCxnSpPr>
            <a:cxnSpLocks noChangeAspect="1"/>
            <a:stCxn id="58" idx="3"/>
            <a:endCxn id="13" idx="2"/>
          </p:cNvCxnSpPr>
          <p:nvPr/>
        </p:nvCxnSpPr>
        <p:spPr>
          <a:xfrm flipV="1">
            <a:off x="5093676" y="3048000"/>
            <a:ext cx="1315917" cy="2557956"/>
          </a:xfrm>
          <a:prstGeom prst="curvedConnector2">
            <a:avLst/>
          </a:prstGeom>
          <a:ln w="254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Rounded Rectangle 5"/>
          <p:cNvSpPr>
            <a:spLocks noChangeAspect="1"/>
          </p:cNvSpPr>
          <p:nvPr/>
        </p:nvSpPr>
        <p:spPr bwMode="auto">
          <a:xfrm>
            <a:off x="762000" y="3048000"/>
            <a:ext cx="1019907" cy="457200"/>
          </a:xfrm>
          <a:prstGeom prst="roundRect">
            <a:avLst>
              <a:gd name="adj" fmla="val 9033"/>
            </a:avLst>
          </a:prstGeom>
          <a:solidFill>
            <a:srgbClr val="CC3399"/>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a:defRPr/>
            </a:pPr>
            <a:r>
              <a:rPr lang="en-US" sz="1600" dirty="0" smtClean="0">
                <a:solidFill>
                  <a:srgbClr val="FFFFFF"/>
                </a:solidFill>
                <a:effectLst>
                  <a:outerShdw blurRad="38100" dist="38100" dir="2700000" algn="tl">
                    <a:srgbClr val="000000">
                      <a:alpha val="43137"/>
                    </a:srgbClr>
                  </a:outerShdw>
                </a:effectLst>
              </a:rPr>
              <a:t>Message</a:t>
            </a:r>
            <a:endParaRPr lang="en-US" sz="1600" dirty="0">
              <a:solidFill>
                <a:srgbClr val="FFFFFF"/>
              </a:solidFill>
              <a:effectLst>
                <a:outerShdw blurRad="38100" dist="38100" dir="2700000" algn="tl">
                  <a:srgbClr val="000000">
                    <a:alpha val="43137"/>
                  </a:srgbClr>
                </a:outerShdw>
              </a:effectLst>
            </a:endParaRPr>
          </a:p>
        </p:txBody>
      </p:sp>
      <p:sp>
        <p:nvSpPr>
          <p:cNvPr id="13" name="Rounded Rectangle 6"/>
          <p:cNvSpPr>
            <a:spLocks noChangeAspect="1"/>
          </p:cNvSpPr>
          <p:nvPr/>
        </p:nvSpPr>
        <p:spPr bwMode="auto">
          <a:xfrm>
            <a:off x="5609493" y="2286000"/>
            <a:ext cx="1600200" cy="7620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sz="1200" dirty="0" smtClean="0">
                <a:solidFill>
                  <a:srgbClr val="FFFFFF"/>
                </a:solidFill>
                <a:effectLst>
                  <a:outerShdw blurRad="38100" dist="38100" dir="2700000" algn="tl">
                    <a:srgbClr val="000000">
                      <a:alpha val="43137"/>
                    </a:srgbClr>
                  </a:outerShdw>
                </a:effectLst>
              </a:rPr>
              <a:t>View Model</a:t>
            </a:r>
            <a:endParaRPr lang="en-US" sz="1200" dirty="0">
              <a:solidFill>
                <a:srgbClr val="FFFFFF"/>
              </a:solidFill>
              <a:effectLst>
                <a:outerShdw blurRad="38100" dist="38100" dir="2700000" algn="tl">
                  <a:srgbClr val="000000">
                    <a:alpha val="43137"/>
                  </a:srgbClr>
                </a:outerShdw>
              </a:effectLst>
            </a:endParaRPr>
          </a:p>
        </p:txBody>
      </p:sp>
      <p:sp>
        <p:nvSpPr>
          <p:cNvPr id="14" name="Rounded Rectangle 8"/>
          <p:cNvSpPr>
            <a:spLocks noChangeAspect="1"/>
          </p:cNvSpPr>
          <p:nvPr/>
        </p:nvSpPr>
        <p:spPr bwMode="auto">
          <a:xfrm>
            <a:off x="5685692" y="2590800"/>
            <a:ext cx="1447800" cy="380999"/>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a:defRPr/>
            </a:pPr>
            <a:r>
              <a:rPr lang="en-US" sz="1200" dirty="0">
                <a:solidFill>
                  <a:srgbClr val="FFFFFF"/>
                </a:solidFill>
                <a:effectLst>
                  <a:outerShdw blurRad="38100" dist="38100" dir="2700000" algn="tl">
                    <a:srgbClr val="000000">
                      <a:alpha val="43137"/>
                    </a:srgbClr>
                  </a:outerShdw>
                </a:effectLst>
              </a:rPr>
              <a:t>State + Operations</a:t>
            </a:r>
          </a:p>
        </p:txBody>
      </p:sp>
      <p:sp>
        <p:nvSpPr>
          <p:cNvPr id="32" name="Rounded Rectangle 6"/>
          <p:cNvSpPr>
            <a:spLocks noChangeAspect="1"/>
          </p:cNvSpPr>
          <p:nvPr/>
        </p:nvSpPr>
        <p:spPr bwMode="auto">
          <a:xfrm>
            <a:off x="457200" y="2514600"/>
            <a:ext cx="1600200" cy="7620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sz="1200" dirty="0" smtClean="0">
                <a:solidFill>
                  <a:srgbClr val="FFFFFF"/>
                </a:solidFill>
                <a:effectLst>
                  <a:outerShdw blurRad="38100" dist="38100" dir="2700000" algn="tl">
                    <a:srgbClr val="000000">
                      <a:alpha val="43137"/>
                    </a:srgbClr>
                  </a:outerShdw>
                </a:effectLst>
              </a:rPr>
              <a:t>View Model</a:t>
            </a:r>
            <a:endParaRPr lang="en-US" sz="1200" dirty="0">
              <a:solidFill>
                <a:srgbClr val="FFFFFF"/>
              </a:solidFill>
              <a:effectLst>
                <a:outerShdw blurRad="38100" dist="38100" dir="2700000" algn="tl">
                  <a:srgbClr val="000000">
                    <a:alpha val="43137"/>
                  </a:srgbClr>
                </a:outerShdw>
              </a:effectLst>
            </a:endParaRPr>
          </a:p>
        </p:txBody>
      </p:sp>
      <p:sp>
        <p:nvSpPr>
          <p:cNvPr id="33" name="Rounded Rectangle 8"/>
          <p:cNvSpPr>
            <a:spLocks noChangeAspect="1"/>
          </p:cNvSpPr>
          <p:nvPr/>
        </p:nvSpPr>
        <p:spPr bwMode="auto">
          <a:xfrm>
            <a:off x="533399" y="2819400"/>
            <a:ext cx="1447800" cy="380999"/>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a:defRPr/>
            </a:pPr>
            <a:r>
              <a:rPr lang="en-US" sz="1200" dirty="0">
                <a:solidFill>
                  <a:srgbClr val="FFFFFF"/>
                </a:solidFill>
                <a:effectLst>
                  <a:outerShdw blurRad="38100" dist="38100" dir="2700000" algn="tl">
                    <a:srgbClr val="000000">
                      <a:alpha val="43137"/>
                    </a:srgbClr>
                  </a:outerShdw>
                </a:effectLst>
              </a:rPr>
              <a:t>State + Operations</a:t>
            </a:r>
          </a:p>
        </p:txBody>
      </p:sp>
      <p:sp>
        <p:nvSpPr>
          <p:cNvPr id="73" name="Rounded Rectangle 6"/>
          <p:cNvSpPr>
            <a:spLocks noChangeAspect="1"/>
          </p:cNvSpPr>
          <p:nvPr/>
        </p:nvSpPr>
        <p:spPr bwMode="auto">
          <a:xfrm>
            <a:off x="7239000" y="3810000"/>
            <a:ext cx="838199" cy="11430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sz="1200" dirty="0">
                <a:solidFill>
                  <a:srgbClr val="FFFFFF"/>
                </a:solidFill>
                <a:effectLst>
                  <a:outerShdw blurRad="38100" dist="38100" dir="2700000" algn="tl">
                    <a:srgbClr val="000000">
                      <a:alpha val="43137"/>
                    </a:srgbClr>
                  </a:outerShdw>
                </a:effectLst>
              </a:rPr>
              <a:t>View</a:t>
            </a:r>
          </a:p>
        </p:txBody>
      </p:sp>
      <p:sp>
        <p:nvSpPr>
          <p:cNvPr id="74" name="Rounded Rectangle 7"/>
          <p:cNvSpPr>
            <a:spLocks noChangeAspect="1"/>
          </p:cNvSpPr>
          <p:nvPr/>
        </p:nvSpPr>
        <p:spPr bwMode="auto">
          <a:xfrm>
            <a:off x="7315199" y="4077196"/>
            <a:ext cx="685800" cy="266203"/>
          </a:xfrm>
          <a:prstGeom prst="roundRect">
            <a:avLst>
              <a:gd name="adj" fmla="val 903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fontAlgn="base">
              <a:spcBef>
                <a:spcPct val="0"/>
              </a:spcBef>
              <a:spcAft>
                <a:spcPct val="0"/>
              </a:spcAft>
              <a:defRPr/>
            </a:pPr>
            <a:r>
              <a:rPr lang="en-US" sz="1200" dirty="0">
                <a:solidFill>
                  <a:srgbClr val="FFFFFF"/>
                </a:solidFill>
                <a:effectLst>
                  <a:outerShdw blurRad="38100" dist="38100" dir="2700000" algn="tl">
                    <a:srgbClr val="000000">
                      <a:alpha val="43137"/>
                    </a:srgbClr>
                  </a:outerShdw>
                </a:effectLst>
              </a:rPr>
              <a:t>XAML</a:t>
            </a:r>
          </a:p>
        </p:txBody>
      </p:sp>
      <p:sp>
        <p:nvSpPr>
          <p:cNvPr id="75" name="Rounded Rectangle 4"/>
          <p:cNvSpPr>
            <a:spLocks noChangeAspect="1"/>
          </p:cNvSpPr>
          <p:nvPr/>
        </p:nvSpPr>
        <p:spPr bwMode="auto">
          <a:xfrm>
            <a:off x="7315199" y="4419600"/>
            <a:ext cx="685800" cy="457199"/>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base">
              <a:spcBef>
                <a:spcPct val="0"/>
              </a:spcBef>
              <a:spcAft>
                <a:spcPct val="0"/>
              </a:spcAft>
              <a:defRPr/>
            </a:pPr>
            <a:r>
              <a:rPr lang="en-US" sz="1100" dirty="0">
                <a:solidFill>
                  <a:srgbClr val="FFFFFF"/>
                </a:solidFill>
                <a:effectLst>
                  <a:outerShdw blurRad="38100" dist="38100" dir="2700000" algn="tl">
                    <a:srgbClr val="000000">
                      <a:alpha val="43137"/>
                    </a:srgbClr>
                  </a:outerShdw>
                </a:effectLst>
              </a:rPr>
              <a:t>Code-Behind</a:t>
            </a:r>
          </a:p>
        </p:txBody>
      </p:sp>
      <p:cxnSp>
        <p:nvCxnSpPr>
          <p:cNvPr id="77" name="Rett pil 24"/>
          <p:cNvCxnSpPr>
            <a:cxnSpLocks noChangeAspect="1"/>
            <a:stCxn id="73" idx="2"/>
            <a:endCxn id="79" idx="0"/>
          </p:cNvCxnSpPr>
          <p:nvPr/>
        </p:nvCxnSpPr>
        <p:spPr>
          <a:xfrm rot="5400000">
            <a:off x="7543800" y="5067300"/>
            <a:ext cx="228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Rett pil 28"/>
          <p:cNvCxnSpPr>
            <a:cxnSpLocks noChangeAspect="1"/>
            <a:stCxn id="79" idx="3"/>
            <a:endCxn id="73" idx="3"/>
          </p:cNvCxnSpPr>
          <p:nvPr/>
        </p:nvCxnSpPr>
        <p:spPr>
          <a:xfrm flipH="1" flipV="1">
            <a:off x="8077199" y="4381500"/>
            <a:ext cx="381001" cy="1181100"/>
          </a:xfrm>
          <a:prstGeom prst="curvedConnector3">
            <a:avLst>
              <a:gd name="adj1" fmla="val -6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Rett pil 28"/>
          <p:cNvCxnSpPr>
            <a:cxnSpLocks noChangeAspect="1"/>
            <a:stCxn id="58" idx="3"/>
            <a:endCxn id="79" idx="1"/>
          </p:cNvCxnSpPr>
          <p:nvPr/>
        </p:nvCxnSpPr>
        <p:spPr>
          <a:xfrm flipV="1">
            <a:off x="5093676" y="5562600"/>
            <a:ext cx="1764324" cy="43356"/>
          </a:xfrm>
          <a:prstGeom prst="curvedConnector3">
            <a:avLst>
              <a:gd name="adj1" fmla="val 50000"/>
            </a:avLst>
          </a:prstGeom>
          <a:ln w="254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Rounded Rectangle 5"/>
          <p:cNvSpPr>
            <a:spLocks noChangeAspect="1"/>
          </p:cNvSpPr>
          <p:nvPr/>
        </p:nvSpPr>
        <p:spPr bwMode="auto">
          <a:xfrm>
            <a:off x="3733800" y="5410200"/>
            <a:ext cx="1019907" cy="457200"/>
          </a:xfrm>
          <a:prstGeom prst="roundRect">
            <a:avLst>
              <a:gd name="adj" fmla="val 9033"/>
            </a:avLst>
          </a:prstGeom>
          <a:solidFill>
            <a:srgbClr val="CC3399"/>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a:defRPr/>
            </a:pPr>
            <a:r>
              <a:rPr lang="en-US" sz="1600" dirty="0" smtClean="0">
                <a:solidFill>
                  <a:srgbClr val="FFFFFF"/>
                </a:solidFill>
                <a:effectLst>
                  <a:outerShdw blurRad="38100" dist="38100" dir="2700000" algn="tl">
                    <a:srgbClr val="000000">
                      <a:alpha val="43137"/>
                    </a:srgbClr>
                  </a:outerShdw>
                </a:effectLst>
              </a:rPr>
              <a:t>Message</a:t>
            </a:r>
            <a:endParaRPr lang="en-US" sz="1600" dirty="0">
              <a:solidFill>
                <a:srgbClr val="FFFFFF"/>
              </a:solidFill>
              <a:effectLst>
                <a:outerShdw blurRad="38100" dist="38100" dir="2700000" algn="tl">
                  <a:srgbClr val="000000">
                    <a:alpha val="43137"/>
                  </a:srgbClr>
                </a:outerShdw>
              </a:effectLst>
            </a:endParaRPr>
          </a:p>
        </p:txBody>
      </p:sp>
      <p:sp>
        <p:nvSpPr>
          <p:cNvPr id="58" name="Rounded Rectangle 5"/>
          <p:cNvSpPr>
            <a:spLocks noChangeAspect="1"/>
          </p:cNvSpPr>
          <p:nvPr/>
        </p:nvSpPr>
        <p:spPr bwMode="auto">
          <a:xfrm>
            <a:off x="3200400" y="5181600"/>
            <a:ext cx="1893276" cy="848711"/>
          </a:xfrm>
          <a:prstGeom prst="roundRect">
            <a:avLst>
              <a:gd name="adj" fmla="val 9033"/>
            </a:avLst>
          </a:prstGeom>
          <a:solidFill>
            <a:srgbClr val="FF0066"/>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lstStyle/>
          <a:p>
            <a:pPr algn="ctr" defTabSz="914099">
              <a:defRPr/>
            </a:pPr>
            <a:r>
              <a:rPr lang="en-US" dirty="0" smtClean="0">
                <a:solidFill>
                  <a:srgbClr val="FFFFFF"/>
                </a:solidFill>
                <a:effectLst>
                  <a:outerShdw blurRad="38100" dist="38100" dir="2700000" algn="tl">
                    <a:srgbClr val="000000">
                      <a:alpha val="43137"/>
                    </a:srgbClr>
                  </a:outerShdw>
                </a:effectLst>
              </a:rPr>
              <a:t>Event Aggregator</a:t>
            </a:r>
            <a:endParaRPr lang="en-US" dirty="0">
              <a:solidFill>
                <a:srgbClr val="FFFFFF"/>
              </a:solidFill>
              <a:effectLst>
                <a:outerShdw blurRad="38100" dist="38100" dir="2700000" algn="tl">
                  <a:srgbClr val="000000">
                    <a:alpha val="43137"/>
                  </a:srgbClr>
                </a:outerShdw>
              </a:effectLst>
            </a:endParaRPr>
          </a:p>
        </p:txBody>
      </p:sp>
      <p:sp>
        <p:nvSpPr>
          <p:cNvPr id="79" name="Rounded Rectangle 6"/>
          <p:cNvSpPr>
            <a:spLocks noChangeAspect="1"/>
          </p:cNvSpPr>
          <p:nvPr/>
        </p:nvSpPr>
        <p:spPr bwMode="auto">
          <a:xfrm>
            <a:off x="6858000" y="5181600"/>
            <a:ext cx="1600200" cy="762000"/>
          </a:xfrm>
          <a:prstGeom prst="roundRect">
            <a:avLst>
              <a:gd name="adj" fmla="val 903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lstStyle/>
          <a:p>
            <a:pPr algn="ctr" defTabSz="914099" fontAlgn="base">
              <a:spcBef>
                <a:spcPct val="0"/>
              </a:spcBef>
              <a:spcAft>
                <a:spcPct val="0"/>
              </a:spcAft>
              <a:defRPr/>
            </a:pPr>
            <a:r>
              <a:rPr lang="en-US" sz="1200" dirty="0" smtClean="0">
                <a:solidFill>
                  <a:srgbClr val="FFFFFF"/>
                </a:solidFill>
                <a:effectLst>
                  <a:outerShdw blurRad="38100" dist="38100" dir="2700000" algn="tl">
                    <a:srgbClr val="000000">
                      <a:alpha val="43137"/>
                    </a:srgbClr>
                  </a:outerShdw>
                </a:effectLst>
              </a:rPr>
              <a:t>View Model</a:t>
            </a:r>
            <a:endParaRPr lang="en-US" sz="1200" dirty="0">
              <a:solidFill>
                <a:srgbClr val="FFFFFF"/>
              </a:solidFill>
              <a:effectLst>
                <a:outerShdw blurRad="38100" dist="38100" dir="2700000" algn="tl">
                  <a:srgbClr val="000000">
                    <a:alpha val="43137"/>
                  </a:srgbClr>
                </a:outerShdw>
              </a:effectLst>
            </a:endParaRPr>
          </a:p>
        </p:txBody>
      </p:sp>
      <p:sp>
        <p:nvSpPr>
          <p:cNvPr id="80" name="Rounded Rectangle 8"/>
          <p:cNvSpPr>
            <a:spLocks noChangeAspect="1"/>
          </p:cNvSpPr>
          <p:nvPr/>
        </p:nvSpPr>
        <p:spPr bwMode="auto">
          <a:xfrm>
            <a:off x="6934199" y="5486400"/>
            <a:ext cx="1447800" cy="380999"/>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a:defRPr/>
            </a:pPr>
            <a:r>
              <a:rPr lang="en-US" sz="1200" dirty="0">
                <a:solidFill>
                  <a:srgbClr val="FFFFFF"/>
                </a:solidFill>
                <a:effectLst>
                  <a:outerShdw blurRad="38100" dist="38100" dir="2700000" algn="tl">
                    <a:srgbClr val="000000">
                      <a:alpha val="43137"/>
                    </a:srgbClr>
                  </a:outerShdw>
                </a:effectLst>
              </a:rPr>
              <a:t>State + Operations</a:t>
            </a:r>
          </a:p>
        </p:txBody>
      </p:sp>
      <p:sp>
        <p:nvSpPr>
          <p:cNvPr id="87" name="TekstSylinder 39"/>
          <p:cNvSpPr txBox="1">
            <a:spLocks noChangeArrowheads="1"/>
          </p:cNvSpPr>
          <p:nvPr/>
        </p:nvSpPr>
        <p:spPr bwMode="auto">
          <a:xfrm>
            <a:off x="1524000" y="3581400"/>
            <a:ext cx="1524000" cy="584775"/>
          </a:xfrm>
          <a:prstGeom prst="rect">
            <a:avLst/>
          </a:prstGeom>
          <a:noFill/>
          <a:ln w="9525">
            <a:noFill/>
            <a:miter lim="800000"/>
            <a:headEnd/>
            <a:tailEnd/>
          </a:ln>
        </p:spPr>
        <p:txBody>
          <a:bodyPr>
            <a:spAutoFit/>
          </a:bodyPr>
          <a:lstStyle/>
          <a:p>
            <a:pPr defTabSz="912813" fontAlgn="base">
              <a:spcBef>
                <a:spcPct val="0"/>
              </a:spcBef>
              <a:spcAft>
                <a:spcPct val="0"/>
              </a:spcAft>
            </a:pPr>
            <a:r>
              <a:rPr lang="en-US" sz="1600" b="1" dirty="0" smtClean="0">
                <a:solidFill>
                  <a:srgbClr val="FFFFFF"/>
                </a:solidFill>
                <a:cs typeface="Arial" pitchFamily="34" charset="0"/>
              </a:rPr>
              <a:t>Publish messages</a:t>
            </a:r>
            <a:endParaRPr lang="en-US" sz="1600" b="1" dirty="0">
              <a:solidFill>
                <a:srgbClr val="FFFFFF"/>
              </a:solidFill>
              <a:cs typeface="Arial" pitchFamily="34" charset="0"/>
            </a:endParaRPr>
          </a:p>
        </p:txBody>
      </p:sp>
      <p:sp>
        <p:nvSpPr>
          <p:cNvPr id="88" name="TekstSylinder 39"/>
          <p:cNvSpPr txBox="1">
            <a:spLocks noChangeArrowheads="1"/>
          </p:cNvSpPr>
          <p:nvPr/>
        </p:nvSpPr>
        <p:spPr bwMode="auto">
          <a:xfrm>
            <a:off x="4876800" y="4444425"/>
            <a:ext cx="1524000" cy="584775"/>
          </a:xfrm>
          <a:prstGeom prst="rect">
            <a:avLst/>
          </a:prstGeom>
          <a:noFill/>
          <a:ln w="9525">
            <a:noFill/>
            <a:miter lim="800000"/>
            <a:headEnd/>
            <a:tailEnd/>
          </a:ln>
        </p:spPr>
        <p:txBody>
          <a:bodyPr>
            <a:spAutoFit/>
          </a:bodyPr>
          <a:lstStyle/>
          <a:p>
            <a:pPr defTabSz="912813" fontAlgn="base">
              <a:spcBef>
                <a:spcPct val="0"/>
              </a:spcBef>
              <a:spcAft>
                <a:spcPct val="0"/>
              </a:spcAft>
            </a:pPr>
            <a:r>
              <a:rPr lang="en-US" sz="1600" b="1" dirty="0" smtClean="0">
                <a:solidFill>
                  <a:srgbClr val="FFFFFF"/>
                </a:solidFill>
                <a:cs typeface="Arial" pitchFamily="34" charset="0"/>
              </a:rPr>
              <a:t>Subscribe to messages</a:t>
            </a:r>
            <a:endParaRPr lang="en-US" sz="1600" b="1" dirty="0">
              <a:solidFill>
                <a:srgbClr val="FFFFFF"/>
              </a:solidFill>
              <a:cs typeface="Arial" pitchFamily="34" charset="0"/>
            </a:endParaRPr>
          </a:p>
        </p:txBody>
      </p:sp>
    </p:spTree>
    <p:extLst>
      <p:ext uri="{BB962C8B-B14F-4D97-AF65-F5344CB8AC3E}">
        <p14:creationId xmlns:p14="http://schemas.microsoft.com/office/powerpoint/2010/main" val="203189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2"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p:cTn id="12" dur="500" fill="hold"/>
                                        <p:tgtEl>
                                          <p:spTgt spid="86"/>
                                        </p:tgtEl>
                                        <p:attrNameLst>
                                          <p:attrName>ppt_w</p:attrName>
                                        </p:attrNameLst>
                                      </p:cBhvr>
                                      <p:tavLst>
                                        <p:tav tm="0">
                                          <p:val>
                                            <p:fltVal val="0"/>
                                          </p:val>
                                        </p:tav>
                                        <p:tav tm="100000">
                                          <p:val>
                                            <p:strVal val="#ppt_w"/>
                                          </p:val>
                                        </p:tav>
                                      </p:tavLst>
                                    </p:anim>
                                    <p:anim calcmode="lin" valueType="num">
                                      <p:cBhvr>
                                        <p:cTn id="13" dur="500" fill="hold"/>
                                        <p:tgtEl>
                                          <p:spTgt spid="86"/>
                                        </p:tgtEl>
                                        <p:attrNameLst>
                                          <p:attrName>ppt_h</p:attrName>
                                        </p:attrNameLst>
                                      </p:cBhvr>
                                      <p:tavLst>
                                        <p:tav tm="0">
                                          <p:val>
                                            <p:fltVal val="0"/>
                                          </p:val>
                                        </p:tav>
                                        <p:tav tm="100000">
                                          <p:val>
                                            <p:strVal val="#ppt_h"/>
                                          </p:val>
                                        </p:tav>
                                      </p:tavLst>
                                    </p:anim>
                                    <p:animEffect transition="in" filter="fade">
                                      <p:cBhvr>
                                        <p:cTn id="14" dur="500"/>
                                        <p:tgtEl>
                                          <p:spTgt spid="86"/>
                                        </p:tgtEl>
                                      </p:cBhvr>
                                    </p:animEffect>
                                  </p:childTnLst>
                                </p:cTn>
                              </p:par>
                            </p:childTnLst>
                          </p:cTn>
                        </p:par>
                        <p:par>
                          <p:cTn id="15" fill="hold">
                            <p:stCondLst>
                              <p:cond delay="500"/>
                            </p:stCondLst>
                            <p:childTnLst>
                              <p:par>
                                <p:cTn id="16" presetID="0" presetClass="path" presetSubtype="0" accel="50000" decel="50000" fill="hold" grpId="0" nodeType="afterEffect">
                                  <p:stCondLst>
                                    <p:cond delay="0"/>
                                  </p:stCondLst>
                                  <p:childTnLst>
                                    <p:animMotion origin="layout" path="M -0.00677 0.01111 C 0.00608 0.05069 0.0342 0.19305 0.06927 0.24861 C 0.10434 0.30416 0.16823 0.33194 0.20365 0.34444 C 0.23907 0.35694 0.26597 0.32801 0.28229 0.32361 " pathEditMode="relative" rAng="0" ptsTypes="aaaa">
                                      <p:cBhvr>
                                        <p:cTn id="17" dur="2000" fill="hold"/>
                                        <p:tgtEl>
                                          <p:spTgt spid="68"/>
                                        </p:tgtEl>
                                        <p:attrNameLst>
                                          <p:attrName>ppt_x</p:attrName>
                                          <p:attrName>ppt_y</p:attrName>
                                        </p:attrNameLst>
                                      </p:cBhvr>
                                      <p:rCtr x="144" y="173"/>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1" nodeType="clickEffect">
                                  <p:stCondLst>
                                    <p:cond delay="0"/>
                                  </p:stCondLst>
                                  <p:childTnLst>
                                    <p:animMotion origin="layout" path="M 0.28594 0.34305 C 0.31893 0.33657 0.43663 0.3625 0.48282 0.30555 C 0.529 0.24861 0.55 0.06412 0.56302 0.00139 C 0.57604 -0.06134 0.56129 -0.05579 0.56094 -0.07084 " pathEditMode="relative" rAng="0" ptsTypes="aaaa">
                                      <p:cBhvr>
                                        <p:cTn id="21" dur="2000" fill="hold"/>
                                        <p:tgtEl>
                                          <p:spTgt spid="68"/>
                                        </p:tgtEl>
                                        <p:attrNameLst>
                                          <p:attrName>ppt_x</p:attrName>
                                          <p:attrName>ppt_y</p:attrName>
                                        </p:attrNameLst>
                                      </p:cBhvr>
                                      <p:rCtr x="145" y="-197"/>
                                    </p:animMotion>
                                  </p:childTnLst>
                                </p:cTn>
                              </p:par>
                              <p:par>
                                <p:cTn id="22" presetID="63" presetClass="path" presetSubtype="0" accel="50000" decel="50000" fill="hold" grpId="2" nodeType="withEffect">
                                  <p:stCondLst>
                                    <p:cond delay="0"/>
                                  </p:stCondLst>
                                  <p:childTnLst>
                                    <p:animMotion origin="layout" path="M -2.5E-6 -2.22222E-6 L 0.33594 -2.22222E-6 " pathEditMode="relative" rAng="0" ptsTypes="AA">
                                      <p:cBhvr>
                                        <p:cTn id="23" dur="3000" fill="hold"/>
                                        <p:tgtEl>
                                          <p:spTgt spid="86"/>
                                        </p:tgtEl>
                                        <p:attrNameLst>
                                          <p:attrName>ppt_x</p:attrName>
                                          <p:attrName>ppt_y</p:attrName>
                                        </p:attrNameLst>
                                      </p:cBhvr>
                                      <p:rCtr x="168" y="0"/>
                                    </p:animMotion>
                                  </p:childTnLst>
                                </p:cTn>
                              </p:par>
                            </p:childTnLst>
                          </p:cTn>
                        </p:par>
                        <p:par>
                          <p:cTn id="24" fill="hold">
                            <p:stCondLst>
                              <p:cond delay="3000"/>
                            </p:stCondLst>
                            <p:childTnLst>
                              <p:par>
                                <p:cTn id="25" presetID="53" presetClass="exit" presetSubtype="0" fill="hold" nodeType="afterEffect">
                                  <p:stCondLst>
                                    <p:cond delay="0"/>
                                  </p:stCondLst>
                                  <p:childTnLst>
                                    <p:anim calcmode="lin" valueType="num">
                                      <p:cBhvr>
                                        <p:cTn id="26" dur="1000"/>
                                        <p:tgtEl>
                                          <p:spTgt spid="68"/>
                                        </p:tgtEl>
                                        <p:attrNameLst>
                                          <p:attrName>ppt_w</p:attrName>
                                        </p:attrNameLst>
                                      </p:cBhvr>
                                      <p:tavLst>
                                        <p:tav tm="0">
                                          <p:val>
                                            <p:strVal val="ppt_w"/>
                                          </p:val>
                                        </p:tav>
                                        <p:tav tm="100000">
                                          <p:val>
                                            <p:fltVal val="0"/>
                                          </p:val>
                                        </p:tav>
                                      </p:tavLst>
                                    </p:anim>
                                    <p:anim calcmode="lin" valueType="num">
                                      <p:cBhvr>
                                        <p:cTn id="27" dur="1000"/>
                                        <p:tgtEl>
                                          <p:spTgt spid="68"/>
                                        </p:tgtEl>
                                        <p:attrNameLst>
                                          <p:attrName>ppt_h</p:attrName>
                                        </p:attrNameLst>
                                      </p:cBhvr>
                                      <p:tavLst>
                                        <p:tav tm="0">
                                          <p:val>
                                            <p:strVal val="ppt_h"/>
                                          </p:val>
                                        </p:tav>
                                        <p:tav tm="100000">
                                          <p:val>
                                            <p:fltVal val="0"/>
                                          </p:val>
                                        </p:tav>
                                      </p:tavLst>
                                    </p:anim>
                                    <p:animEffect transition="out" filter="fade">
                                      <p:cBhvr>
                                        <p:cTn id="28" dur="1000"/>
                                        <p:tgtEl>
                                          <p:spTgt spid="68"/>
                                        </p:tgtEl>
                                      </p:cBhvr>
                                    </p:animEffect>
                                    <p:set>
                                      <p:cBhvr>
                                        <p:cTn id="29" dur="1" fill="hold">
                                          <p:stCondLst>
                                            <p:cond delay="999"/>
                                          </p:stCondLst>
                                        </p:cTn>
                                        <p:tgtEl>
                                          <p:spTgt spid="68"/>
                                        </p:tgtEl>
                                        <p:attrNameLst>
                                          <p:attrName>style.visibility</p:attrName>
                                        </p:attrNameLst>
                                      </p:cBhvr>
                                      <p:to>
                                        <p:strVal val="hidden"/>
                                      </p:to>
                                    </p:set>
                                  </p:childTnLst>
                                </p:cTn>
                              </p:par>
                              <p:par>
                                <p:cTn id="30" presetID="53" presetClass="exit" presetSubtype="0" fill="hold" grpId="1" nodeType="withEffect">
                                  <p:stCondLst>
                                    <p:cond delay="0"/>
                                  </p:stCondLst>
                                  <p:childTnLst>
                                    <p:anim calcmode="lin" valueType="num">
                                      <p:cBhvr>
                                        <p:cTn id="31" dur="1000"/>
                                        <p:tgtEl>
                                          <p:spTgt spid="86"/>
                                        </p:tgtEl>
                                        <p:attrNameLst>
                                          <p:attrName>ppt_w</p:attrName>
                                        </p:attrNameLst>
                                      </p:cBhvr>
                                      <p:tavLst>
                                        <p:tav tm="0">
                                          <p:val>
                                            <p:strVal val="ppt_w"/>
                                          </p:val>
                                        </p:tav>
                                        <p:tav tm="100000">
                                          <p:val>
                                            <p:fltVal val="0"/>
                                          </p:val>
                                        </p:tav>
                                      </p:tavLst>
                                    </p:anim>
                                    <p:anim calcmode="lin" valueType="num">
                                      <p:cBhvr>
                                        <p:cTn id="32" dur="1000"/>
                                        <p:tgtEl>
                                          <p:spTgt spid="86"/>
                                        </p:tgtEl>
                                        <p:attrNameLst>
                                          <p:attrName>ppt_h</p:attrName>
                                        </p:attrNameLst>
                                      </p:cBhvr>
                                      <p:tavLst>
                                        <p:tav tm="0">
                                          <p:val>
                                            <p:strVal val="ppt_h"/>
                                          </p:val>
                                        </p:tav>
                                        <p:tav tm="100000">
                                          <p:val>
                                            <p:fltVal val="0"/>
                                          </p:val>
                                        </p:tav>
                                      </p:tavLst>
                                    </p:anim>
                                    <p:animEffect transition="out" filter="fade">
                                      <p:cBhvr>
                                        <p:cTn id="33" dur="1000"/>
                                        <p:tgtEl>
                                          <p:spTgt spid="86"/>
                                        </p:tgtEl>
                                      </p:cBhvr>
                                    </p:animEffect>
                                    <p:set>
                                      <p:cBhvr>
                                        <p:cTn id="34" dur="1" fill="hold">
                                          <p:stCondLst>
                                            <p:cond delay="9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68" grpId="2" animBg="1"/>
      <p:bldP spid="86" grpId="0" animBg="1"/>
      <p:bldP spid="86" grpId="1" animBg="1"/>
      <p:bldP spid="8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smtClean="0"/>
              <a:t>Summary</a:t>
            </a:r>
            <a:endParaRPr lang="nb-NO" dirty="0"/>
          </a:p>
        </p:txBody>
      </p:sp>
      <p:pic>
        <p:nvPicPr>
          <p:cNvPr id="4" name="Picture 2"/>
          <p:cNvPicPr>
            <a:picLocks noChangeAspect="1" noChangeArrowheads="1"/>
          </p:cNvPicPr>
          <p:nvPr/>
        </p:nvPicPr>
        <p:blipFill>
          <a:blip r:embed="rId3"/>
          <a:srcRect l="5708" t="12121" r="20083" b="24242"/>
          <a:stretch>
            <a:fillRect/>
          </a:stretch>
        </p:blipFill>
        <p:spPr bwMode="auto">
          <a:xfrm>
            <a:off x="4147457" y="1828800"/>
            <a:ext cx="4386943" cy="2362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2"/>
          <p:cNvPicPr>
            <a:picLocks noChangeAspect="1" noChangeArrowheads="1"/>
          </p:cNvPicPr>
          <p:nvPr/>
        </p:nvPicPr>
        <p:blipFill>
          <a:blip r:embed="rId4"/>
          <a:srcRect l="5042" r="3802"/>
          <a:stretch>
            <a:fillRect/>
          </a:stretch>
        </p:blipFill>
        <p:spPr bwMode="auto">
          <a:xfrm>
            <a:off x="533400" y="1828800"/>
            <a:ext cx="3276600" cy="23975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533400" y="1295400"/>
            <a:ext cx="3124200" cy="461665"/>
          </a:xfrm>
          <a:prstGeom prst="rect">
            <a:avLst/>
          </a:prstGeom>
          <a:noFill/>
        </p:spPr>
        <p:txBody>
          <a:bodyPr wrap="square" rtlCol="0">
            <a:spAutoFit/>
          </a:bodyPr>
          <a:lstStyle/>
          <a:p>
            <a:pPr defTabSz="912813" fontAlgn="base">
              <a:spcBef>
                <a:spcPct val="0"/>
              </a:spcBef>
              <a:spcAft>
                <a:spcPct val="0"/>
              </a:spcAft>
            </a:pPr>
            <a:r>
              <a:rPr lang="nb-NO" sz="2400" dirty="0" err="1" smtClean="0">
                <a:solidFill>
                  <a:srgbClr val="FFFFFF"/>
                </a:solidFill>
                <a:cs typeface="Arial" pitchFamily="34" charset="0"/>
              </a:rPr>
              <a:t>Seperated</a:t>
            </a:r>
            <a:r>
              <a:rPr lang="nb-NO" sz="2400" dirty="0" smtClean="0">
                <a:solidFill>
                  <a:srgbClr val="FFFFFF"/>
                </a:solidFill>
                <a:cs typeface="Arial" pitchFamily="34" charset="0"/>
              </a:rPr>
              <a:t> </a:t>
            </a:r>
            <a:r>
              <a:rPr lang="nb-NO" sz="2400" dirty="0" err="1" smtClean="0">
                <a:solidFill>
                  <a:srgbClr val="FFFFFF"/>
                </a:solidFill>
                <a:cs typeface="Arial" pitchFamily="34" charset="0"/>
              </a:rPr>
              <a:t>Presentation</a:t>
            </a:r>
            <a:endParaRPr lang="nb-NO" sz="2400" dirty="0">
              <a:solidFill>
                <a:srgbClr val="FFFFFF"/>
              </a:solidFill>
              <a:cs typeface="Arial" pitchFamily="34" charset="0"/>
            </a:endParaRPr>
          </a:p>
        </p:txBody>
      </p:sp>
      <p:sp>
        <p:nvSpPr>
          <p:cNvPr id="8" name="TextBox 7"/>
          <p:cNvSpPr txBox="1"/>
          <p:nvPr/>
        </p:nvSpPr>
        <p:spPr>
          <a:xfrm>
            <a:off x="4343400" y="1295400"/>
            <a:ext cx="3124200" cy="461665"/>
          </a:xfrm>
          <a:prstGeom prst="rect">
            <a:avLst/>
          </a:prstGeom>
          <a:noFill/>
        </p:spPr>
        <p:txBody>
          <a:bodyPr wrap="square" rtlCol="0">
            <a:spAutoFit/>
          </a:bodyPr>
          <a:lstStyle/>
          <a:p>
            <a:pPr defTabSz="912813" fontAlgn="base">
              <a:spcBef>
                <a:spcPct val="0"/>
              </a:spcBef>
              <a:spcAft>
                <a:spcPct val="0"/>
              </a:spcAft>
            </a:pPr>
            <a:r>
              <a:rPr lang="nb-NO" sz="2400" dirty="0" err="1" smtClean="0">
                <a:solidFill>
                  <a:srgbClr val="FFFFFF"/>
                </a:solidFill>
                <a:cs typeface="Arial" pitchFamily="34" charset="0"/>
              </a:rPr>
              <a:t>Decoupling</a:t>
            </a:r>
            <a:endParaRPr lang="nb-NO" sz="2400" dirty="0">
              <a:solidFill>
                <a:srgbClr val="FFFFFF"/>
              </a:solidFill>
              <a:cs typeface="Arial" pitchFamily="34" charset="0"/>
            </a:endParaRPr>
          </a:p>
        </p:txBody>
      </p:sp>
    </p:spTree>
    <p:extLst>
      <p:ext uri="{BB962C8B-B14F-4D97-AF65-F5344CB8AC3E}">
        <p14:creationId xmlns:p14="http://schemas.microsoft.com/office/powerpoint/2010/main" val="1103985372"/>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n-NO" b="1" dirty="0" smtClean="0"/>
              <a:t>Flytider for iOS</a:t>
            </a:r>
            <a:endParaRPr lang="en-US" dirty="0"/>
          </a:p>
        </p:txBody>
      </p:sp>
      <p:sp>
        <p:nvSpPr>
          <p:cNvPr id="3" name="Text Placeholder 2"/>
          <p:cNvSpPr>
            <a:spLocks noGrp="1"/>
          </p:cNvSpPr>
          <p:nvPr>
            <p:ph type="body" sz="quarter" idx="10"/>
          </p:nvPr>
        </p:nvSpPr>
        <p:spPr/>
        <p:txBody>
          <a:bodyPr/>
          <a:lstStyle/>
          <a:p>
            <a:r>
              <a:rPr lang="nb-NO" dirty="0" smtClean="0"/>
              <a:t>Jonas Follesø &amp; Tore Lervik</a:t>
            </a:r>
            <a:endParaRPr lang="en-US" dirty="0"/>
          </a:p>
        </p:txBody>
      </p:sp>
      <p:sp>
        <p:nvSpPr>
          <p:cNvPr id="4" name="Text Placeholder 3"/>
          <p:cNvSpPr>
            <a:spLocks noGrp="1"/>
          </p:cNvSpPr>
          <p:nvPr>
            <p:ph type="body" sz="quarter" idx="11"/>
          </p:nvPr>
        </p:nvSpPr>
        <p:spPr/>
        <p:txBody>
          <a:bodyPr/>
          <a:lstStyle/>
          <a:p>
            <a:r>
              <a:rPr lang="nb-NO" dirty="0" smtClean="0"/>
              <a:t>Fagdag 18. mars 2011</a:t>
            </a:r>
            <a:endParaRPr lang="en-US" dirty="0"/>
          </a:p>
        </p:txBody>
      </p:sp>
    </p:spTree>
    <p:extLst>
      <p:ext uri="{BB962C8B-B14F-4D97-AF65-F5344CB8AC3E}">
        <p14:creationId xmlns:p14="http://schemas.microsoft.com/office/powerpoint/2010/main" val="1545746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1000125"/>
            <a:ext cx="8343900" cy="4857750"/>
          </a:xfrm>
          <a:prstGeom prst="rect">
            <a:avLst/>
          </a:prstGeom>
        </p:spPr>
      </p:pic>
    </p:spTree>
    <p:extLst>
      <p:ext uri="{BB962C8B-B14F-4D97-AF65-F5344CB8AC3E}">
        <p14:creationId xmlns:p14="http://schemas.microsoft.com/office/powerpoint/2010/main" val="25954070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nb-NO" dirty="0" smtClean="0"/>
              <a:t>Jonas Follesø</a:t>
            </a:r>
            <a:endParaRPr lang="en-US" dirty="0"/>
          </a:p>
        </p:txBody>
      </p:sp>
      <p:sp>
        <p:nvSpPr>
          <p:cNvPr id="3" name="Content Placeholder 2"/>
          <p:cNvSpPr>
            <a:spLocks noGrp="1"/>
          </p:cNvSpPr>
          <p:nvPr>
            <p:ph sz="quarter" idx="16"/>
          </p:nvPr>
        </p:nvSpPr>
        <p:spPr/>
        <p:txBody>
          <a:bodyPr/>
          <a:lstStyle/>
          <a:p>
            <a:r>
              <a:rPr lang="nb-NO" dirty="0" smtClean="0"/>
              <a:t>Senior Consultant</a:t>
            </a:r>
            <a:endParaRPr lang="en-US" dirty="0"/>
          </a:p>
        </p:txBody>
      </p:sp>
      <p:sp>
        <p:nvSpPr>
          <p:cNvPr id="4" name="Content Placeholder 3"/>
          <p:cNvSpPr>
            <a:spLocks noGrp="1"/>
          </p:cNvSpPr>
          <p:nvPr>
            <p:ph sz="quarter" idx="17"/>
          </p:nvPr>
        </p:nvSpPr>
        <p:spPr/>
        <p:txBody>
          <a:bodyPr/>
          <a:lstStyle/>
          <a:p>
            <a:r>
              <a:rPr lang="nb-NO" dirty="0" smtClean="0"/>
              <a:t>+47 977 06660</a:t>
            </a:r>
            <a:endParaRPr lang="en-US" dirty="0"/>
          </a:p>
        </p:txBody>
      </p:sp>
      <p:sp>
        <p:nvSpPr>
          <p:cNvPr id="5" name="Content Placeholder 4"/>
          <p:cNvSpPr>
            <a:spLocks noGrp="1"/>
          </p:cNvSpPr>
          <p:nvPr>
            <p:ph sz="quarter" idx="18"/>
          </p:nvPr>
        </p:nvSpPr>
        <p:spPr/>
        <p:txBody>
          <a:bodyPr/>
          <a:lstStyle/>
          <a:p>
            <a:r>
              <a:rPr lang="nb-NO" dirty="0" smtClean="0">
                <a:hlinkClick r:id="rId2"/>
              </a:rPr>
              <a:t>Jonas.folleso@bekk.no</a:t>
            </a:r>
            <a:r>
              <a:rPr lang="nb-NO" dirty="0"/>
              <a:t/>
            </a:r>
            <a:br>
              <a:rPr lang="nb-NO" dirty="0"/>
            </a:br>
            <a:r>
              <a:rPr lang="nb-NO" dirty="0" smtClean="0">
                <a:hlinkClick r:id="rId3"/>
              </a:rPr>
              <a:t>jonas@follesoe.no</a:t>
            </a:r>
            <a:endParaRPr lang="nb-NO" dirty="0" smtClean="0"/>
          </a:p>
        </p:txBody>
      </p:sp>
    </p:spTree>
    <p:extLst>
      <p:ext uri="{BB962C8B-B14F-4D97-AF65-F5344CB8AC3E}">
        <p14:creationId xmlns:p14="http://schemas.microsoft.com/office/powerpoint/2010/main" val="632567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Jonas Follesø\Downloads\iStock_000007937236Small.jpg"/>
          <p:cNvPicPr>
            <a:picLocks noChangeAspect="1" noChangeArrowheads="1"/>
          </p:cNvPicPr>
          <p:nvPr/>
        </p:nvPicPr>
        <p:blipFill>
          <a:blip r:embed="rId2" cstate="screen"/>
          <a:srcRect/>
          <a:stretch>
            <a:fillRect/>
          </a:stretch>
        </p:blipFill>
        <p:spPr bwMode="auto">
          <a:xfrm>
            <a:off x="0" y="0"/>
            <a:ext cx="9144000" cy="6858001"/>
          </a:xfrm>
          <a:prstGeom prst="rect">
            <a:avLst/>
          </a:prstGeom>
          <a:noFill/>
        </p:spPr>
      </p:pic>
      <p:sp>
        <p:nvSpPr>
          <p:cNvPr id="4" name="TextBox 3"/>
          <p:cNvSpPr txBox="1"/>
          <p:nvPr/>
        </p:nvSpPr>
        <p:spPr>
          <a:xfrm>
            <a:off x="274320" y="223520"/>
            <a:ext cx="5374640" cy="830997"/>
          </a:xfrm>
          <a:prstGeom prst="rect">
            <a:avLst/>
          </a:prstGeom>
          <a:noFill/>
        </p:spPr>
        <p:txBody>
          <a:bodyPr wrap="square" rtlCol="0">
            <a:spAutoFit/>
          </a:bodyPr>
          <a:lstStyle/>
          <a:p>
            <a:r>
              <a:rPr lang="en-US" sz="4800" dirty="0" smtClean="0">
                <a:latin typeface="Segoe WP SemiLight" pitchFamily="34" charset="0"/>
                <a:cs typeface="Georgia"/>
              </a:rPr>
              <a:t>HVORFOR..?</a:t>
            </a:r>
            <a:endParaRPr lang="en-US" sz="4800" dirty="0">
              <a:latin typeface="Segoe WP SemiLight" pitchFamily="34" charset="0"/>
              <a:cs typeface="Georgia"/>
            </a:endParaRPr>
          </a:p>
        </p:txBody>
      </p:sp>
    </p:spTree>
    <p:extLst>
      <p:ext uri="{BB962C8B-B14F-4D97-AF65-F5344CB8AC3E}">
        <p14:creationId xmlns:p14="http://schemas.microsoft.com/office/powerpoint/2010/main" val="28025193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farm4.static.flickr.com/3601/3376697490_e3ce2d75a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9" y="0"/>
            <a:ext cx="456753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71934" y="0"/>
            <a:ext cx="5214974" cy="6858000"/>
          </a:xfrm>
          <a:prstGeom prst="rect">
            <a:avLst/>
          </a:prstGeom>
          <a:solidFill>
            <a:srgbClr val="D21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Segoe WP Light"/>
            </a:endParaRPr>
          </a:p>
        </p:txBody>
      </p:sp>
      <p:sp>
        <p:nvSpPr>
          <p:cNvPr id="8" name="TextBox 7"/>
          <p:cNvSpPr txBox="1"/>
          <p:nvPr/>
        </p:nvSpPr>
        <p:spPr>
          <a:xfrm>
            <a:off x="4427984" y="904240"/>
            <a:ext cx="4411216" cy="1569660"/>
          </a:xfrm>
          <a:prstGeom prst="rect">
            <a:avLst/>
          </a:prstGeom>
          <a:noFill/>
        </p:spPr>
        <p:txBody>
          <a:bodyPr wrap="square" rtlCol="0">
            <a:spAutoFit/>
          </a:bodyPr>
          <a:lstStyle/>
          <a:p>
            <a:pPr algn="r" defTabSz="457200"/>
            <a:r>
              <a:rPr lang="en-US" sz="4800" dirty="0" smtClean="0">
                <a:solidFill>
                  <a:prstClr val="white"/>
                </a:solidFill>
                <a:cs typeface="Georgia"/>
              </a:rPr>
              <a:t>GJENBRUK AV </a:t>
            </a:r>
            <a:br>
              <a:rPr lang="en-US" sz="4800" dirty="0" smtClean="0">
                <a:solidFill>
                  <a:prstClr val="white"/>
                </a:solidFill>
                <a:cs typeface="Georgia"/>
              </a:rPr>
            </a:br>
            <a:r>
              <a:rPr lang="en-US" sz="4800" dirty="0" smtClean="0">
                <a:solidFill>
                  <a:prstClr val="white"/>
                </a:solidFill>
                <a:cs typeface="Georgia"/>
              </a:rPr>
              <a:t>KUNNSKAP?</a:t>
            </a:r>
            <a:endParaRPr lang="en-US" sz="4800" dirty="0">
              <a:solidFill>
                <a:prstClr val="white"/>
              </a:solidFill>
              <a:cs typeface="Georgia"/>
            </a:endParaRPr>
          </a:p>
        </p:txBody>
      </p:sp>
    </p:spTree>
    <p:extLst>
      <p:ext uri="{BB962C8B-B14F-4D97-AF65-F5344CB8AC3E}">
        <p14:creationId xmlns:p14="http://schemas.microsoft.com/office/powerpoint/2010/main" val="1122470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resentasjon">
  <a:themeElements>
    <a:clrScheme name="BEKK">
      <a:dk1>
        <a:srgbClr val="000000"/>
      </a:dk1>
      <a:lt1>
        <a:srgbClr val="FFFFFF"/>
      </a:lt1>
      <a:dk2>
        <a:srgbClr val="000000"/>
      </a:dk2>
      <a:lt2>
        <a:srgbClr val="FFFFFF"/>
      </a:lt2>
      <a:accent1>
        <a:srgbClr val="857362"/>
      </a:accent1>
      <a:accent2>
        <a:srgbClr val="CBC0B7"/>
      </a:accent2>
      <a:accent3>
        <a:srgbClr val="DAD6CB"/>
      </a:accent3>
      <a:accent4>
        <a:srgbClr val="106470"/>
      </a:accent4>
      <a:accent5>
        <a:srgbClr val="82AEB6"/>
      </a:accent5>
      <a:accent6>
        <a:srgbClr val="A2C7CA"/>
      </a:accent6>
      <a:hlink>
        <a:srgbClr val="847363"/>
      </a:hlink>
      <a:folHlink>
        <a:srgbClr val="C9BFB5"/>
      </a:folHlink>
    </a:clrScheme>
    <a:fontScheme name="BEKK">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0.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WP Light"/>
        <a:ea typeface=""/>
        <a:cs typeface=""/>
      </a:majorFont>
      <a:minorFont>
        <a:latin typeface="Segoe WP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WP Light"/>
        <a:ea typeface=""/>
        <a:cs typeface=""/>
      </a:majorFont>
      <a:minorFont>
        <a:latin typeface="Segoe WP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TechEd 2008 4-3 template">
  <a:themeElements>
    <a:clrScheme name="TechEd 2008 colors">
      <a:dk1>
        <a:srgbClr val="000000"/>
      </a:dk1>
      <a:lt1>
        <a:srgbClr val="FFFFFF"/>
      </a:lt1>
      <a:dk2>
        <a:srgbClr val="5F5F5F"/>
      </a:dk2>
      <a:lt2>
        <a:srgbClr val="2DB557"/>
      </a:lt2>
      <a:accent1>
        <a:srgbClr val="FFC000"/>
      </a:accent1>
      <a:accent2>
        <a:srgbClr val="2DB557"/>
      </a:accent2>
      <a:accent3>
        <a:srgbClr val="DF8045"/>
      </a:accent3>
      <a:accent4>
        <a:srgbClr val="2A86DA"/>
      </a:accent4>
      <a:accent5>
        <a:srgbClr val="FF9929"/>
      </a:accent5>
      <a:accent6>
        <a:srgbClr val="808080"/>
      </a:accent6>
      <a:hlink>
        <a:srgbClr val="AAF0BC"/>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3.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TechEd 2008 4-3 template">
  <a:themeElements>
    <a:clrScheme name="TechEd 2008 colors">
      <a:dk1>
        <a:srgbClr val="000000"/>
      </a:dk1>
      <a:lt1>
        <a:srgbClr val="FFFFFF"/>
      </a:lt1>
      <a:dk2>
        <a:srgbClr val="5F5F5F"/>
      </a:dk2>
      <a:lt2>
        <a:srgbClr val="2DB557"/>
      </a:lt2>
      <a:accent1>
        <a:srgbClr val="FFC000"/>
      </a:accent1>
      <a:accent2>
        <a:srgbClr val="2DB557"/>
      </a:accent2>
      <a:accent3>
        <a:srgbClr val="DF8045"/>
      </a:accent3>
      <a:accent4>
        <a:srgbClr val="2A86DA"/>
      </a:accent4>
      <a:accent5>
        <a:srgbClr val="FF9929"/>
      </a:accent5>
      <a:accent6>
        <a:srgbClr val="808080"/>
      </a:accent6>
      <a:hlink>
        <a:srgbClr val="AAF0BC"/>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5.xml><?xml version="1.0" encoding="utf-8"?>
<a:theme xmlns:a="http://schemas.openxmlformats.org/drawingml/2006/main" name="2_TechEd 2008 4-3 template">
  <a:themeElements>
    <a:clrScheme name="TechEd 2008 colors">
      <a:dk1>
        <a:srgbClr val="000000"/>
      </a:dk1>
      <a:lt1>
        <a:srgbClr val="FFFFFF"/>
      </a:lt1>
      <a:dk2>
        <a:srgbClr val="5F5F5F"/>
      </a:dk2>
      <a:lt2>
        <a:srgbClr val="2DB557"/>
      </a:lt2>
      <a:accent1>
        <a:srgbClr val="FFC000"/>
      </a:accent1>
      <a:accent2>
        <a:srgbClr val="2DB557"/>
      </a:accent2>
      <a:accent3>
        <a:srgbClr val="DF8045"/>
      </a:accent3>
      <a:accent4>
        <a:srgbClr val="2A86DA"/>
      </a:accent4>
      <a:accent5>
        <a:srgbClr val="FF9929"/>
      </a:accent5>
      <a:accent6>
        <a:srgbClr val="808080"/>
      </a:accent6>
      <a:hlink>
        <a:srgbClr val="AAF0BC"/>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6.xml><?xml version="1.0" encoding="utf-8"?>
<a:theme xmlns:a="http://schemas.openxmlformats.org/drawingml/2006/main" name="3_TechEd 2008 4-3 template">
  <a:themeElements>
    <a:clrScheme name="TechEd 2008 colors">
      <a:dk1>
        <a:srgbClr val="000000"/>
      </a:dk1>
      <a:lt1>
        <a:srgbClr val="FFFFFF"/>
      </a:lt1>
      <a:dk2>
        <a:srgbClr val="5F5F5F"/>
      </a:dk2>
      <a:lt2>
        <a:srgbClr val="2DB557"/>
      </a:lt2>
      <a:accent1>
        <a:srgbClr val="FFC000"/>
      </a:accent1>
      <a:accent2>
        <a:srgbClr val="2DB557"/>
      </a:accent2>
      <a:accent3>
        <a:srgbClr val="DF8045"/>
      </a:accent3>
      <a:accent4>
        <a:srgbClr val="2A86DA"/>
      </a:accent4>
      <a:accent5>
        <a:srgbClr val="FF9929"/>
      </a:accent5>
      <a:accent6>
        <a:srgbClr val="808080"/>
      </a:accent6>
      <a:hlink>
        <a:srgbClr val="AAF0BC"/>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7.xml><?xml version="1.0" encoding="utf-8"?>
<a:theme xmlns:a="http://schemas.openxmlformats.org/drawingml/2006/main" name="4_TechEd 2008 4-3 template">
  <a:themeElements>
    <a:clrScheme name="TechEd 2008 colors">
      <a:dk1>
        <a:srgbClr val="000000"/>
      </a:dk1>
      <a:lt1>
        <a:srgbClr val="FFFFFF"/>
      </a:lt1>
      <a:dk2>
        <a:srgbClr val="5F5F5F"/>
      </a:dk2>
      <a:lt2>
        <a:srgbClr val="2DB557"/>
      </a:lt2>
      <a:accent1>
        <a:srgbClr val="FFC000"/>
      </a:accent1>
      <a:accent2>
        <a:srgbClr val="2DB557"/>
      </a:accent2>
      <a:accent3>
        <a:srgbClr val="DF8045"/>
      </a:accent3>
      <a:accent4>
        <a:srgbClr val="2A86DA"/>
      </a:accent4>
      <a:accent5>
        <a:srgbClr val="FF9929"/>
      </a:accent5>
      <a:accent6>
        <a:srgbClr val="808080"/>
      </a:accent6>
      <a:hlink>
        <a:srgbClr val="AAF0BC"/>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8.xml><?xml version="1.0" encoding="utf-8"?>
<a:theme xmlns:a="http://schemas.openxmlformats.org/drawingml/2006/main" name="5_TechEd 2008 4-3 template">
  <a:themeElements>
    <a:clrScheme name="TechEd 2008 colors">
      <a:dk1>
        <a:srgbClr val="000000"/>
      </a:dk1>
      <a:lt1>
        <a:srgbClr val="FFFFFF"/>
      </a:lt1>
      <a:dk2>
        <a:srgbClr val="5F5F5F"/>
      </a:dk2>
      <a:lt2>
        <a:srgbClr val="2DB557"/>
      </a:lt2>
      <a:accent1>
        <a:srgbClr val="FFC000"/>
      </a:accent1>
      <a:accent2>
        <a:srgbClr val="2DB557"/>
      </a:accent2>
      <a:accent3>
        <a:srgbClr val="DF8045"/>
      </a:accent3>
      <a:accent4>
        <a:srgbClr val="2A86DA"/>
      </a:accent4>
      <a:accent5>
        <a:srgbClr val="FF9929"/>
      </a:accent5>
      <a:accent6>
        <a:srgbClr val="808080"/>
      </a:accent6>
      <a:hlink>
        <a:srgbClr val="AAF0BC"/>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19.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WP Light"/>
        <a:ea typeface=""/>
        <a:cs typeface=""/>
      </a:majorFont>
      <a:minorFont>
        <a:latin typeface="Segoe WP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WP Light"/>
        <a:ea typeface=""/>
        <a:cs typeface=""/>
      </a:majorFont>
      <a:minorFont>
        <a:latin typeface="Segoe WP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WP Light"/>
        <a:ea typeface=""/>
        <a:cs typeface=""/>
      </a:majorFont>
      <a:minorFont>
        <a:latin typeface="Segoe WP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WP Light"/>
        <a:ea typeface=""/>
        <a:cs typeface=""/>
      </a:majorFont>
      <a:minorFont>
        <a:latin typeface="Segoe WP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WP Light"/>
        <a:ea typeface=""/>
        <a:cs typeface=""/>
      </a:majorFont>
      <a:minorFont>
        <a:latin typeface="Segoe WP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WP Light"/>
        <a:ea typeface=""/>
        <a:cs typeface=""/>
      </a:majorFont>
      <a:minorFont>
        <a:latin typeface="Segoe WP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WP Light"/>
        <a:ea typeface=""/>
        <a:cs typeface=""/>
      </a:majorFont>
      <a:minorFont>
        <a:latin typeface="Segoe WP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TotalTime>
  <Words>1701</Words>
  <Application>Microsoft Office PowerPoint</Application>
  <PresentationFormat>On-screen Show (4:3)</PresentationFormat>
  <Paragraphs>339</Paragraphs>
  <Slides>78</Slides>
  <Notes>29</Notes>
  <HiddenSlides>0</HiddenSlides>
  <MMClips>0</MMClips>
  <ScaleCrop>false</ScaleCrop>
  <HeadingPairs>
    <vt:vector size="4" baseType="variant">
      <vt:variant>
        <vt:lpstr>Theme</vt:lpstr>
      </vt:variant>
      <vt:variant>
        <vt:i4>21</vt:i4>
      </vt:variant>
      <vt:variant>
        <vt:lpstr>Slide Titles</vt:lpstr>
      </vt:variant>
      <vt:variant>
        <vt:i4>78</vt:i4>
      </vt:variant>
    </vt:vector>
  </HeadingPairs>
  <TitlesOfParts>
    <vt:vector size="99" baseType="lpstr">
      <vt:lpstr>presentasjon</vt:lpstr>
      <vt:lpstr>1_Office Theme</vt:lpstr>
      <vt:lpstr>2_Office Theme</vt:lpstr>
      <vt:lpstr>3_Office Theme</vt:lpstr>
      <vt:lpstr>4_Office Theme</vt:lpstr>
      <vt:lpstr>Office Theme</vt:lpstr>
      <vt:lpstr>5_Office Theme</vt:lpstr>
      <vt:lpstr>6_Office Theme</vt:lpstr>
      <vt:lpstr>7_Office Theme</vt:lpstr>
      <vt:lpstr>8_Office Theme</vt:lpstr>
      <vt:lpstr>9_Office Theme</vt:lpstr>
      <vt:lpstr>TechEd 2008 4-3 template</vt:lpstr>
      <vt:lpstr>10_Office Theme</vt:lpstr>
      <vt:lpstr>1_TechEd 2008 4-3 template</vt:lpstr>
      <vt:lpstr>2_TechEd 2008 4-3 template</vt:lpstr>
      <vt:lpstr>3_TechEd 2008 4-3 template</vt:lpstr>
      <vt:lpstr>4_TechEd 2008 4-3 template</vt:lpstr>
      <vt:lpstr>5_TechEd 2008 4-3 template</vt:lpstr>
      <vt:lpstr>12_Office Theme</vt:lpstr>
      <vt:lpstr>13_Office Theme</vt:lpstr>
      <vt:lpstr>15_Office Theme</vt:lpstr>
      <vt:lpstr>Kryssplattform mobil apps med .NET &amp; C#</vt:lpstr>
      <vt:lpstr>PowerPoint Presentation</vt:lpstr>
      <vt:lpstr>AGENDA: - Hvorfor - WP7 - MonoTouch - MonoDroid - Kryssplattform</vt:lpstr>
      <vt:lpstr>PowerPoint Presentation</vt:lpstr>
      <vt:lpstr>PowerPoint Presentation</vt:lpstr>
      <vt:lpstr>PowerPoint Presentation</vt:lpstr>
      <vt:lpstr>TILE FLOOD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PHONE 7</vt:lpstr>
      <vt:lpstr>XNA FOR GAMES  SILVERLIGHT FOR APPS   .NET &amp; 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3.3.1 April 2010</vt:lpstr>
      <vt:lpstr>3.3.1 September 2010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HVA MED TELEFON-SPESIFIKKE API?</vt:lpstr>
      <vt:lpstr>PowerPoint Presentation</vt:lpstr>
      <vt:lpstr>MonoMobile.Extensions</vt:lpstr>
      <vt:lpstr>PowerPoint Presentation</vt:lpstr>
      <vt:lpstr>3x MonoMobile.Extensions.dll</vt:lpstr>
      <vt:lpstr>MEN VIRKER DETTE I PRAKSIS...?</vt:lpstr>
      <vt:lpstr>PowerPoint Presentation</vt:lpstr>
      <vt:lpstr>PowerPoint Presentation</vt:lpstr>
      <vt:lpstr>Flytider for WP7</vt:lpstr>
      <vt:lpstr>REST SERVICES WITH FLIGHT INFORMATION</vt:lpstr>
      <vt:lpstr>FLIGHTS NORWAY </vt:lpstr>
      <vt:lpstr>Everything in presentation layer …is probably not a good idea</vt:lpstr>
      <vt:lpstr>Big pile of unusable spaghetti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Everything in code-behind</vt:lpstr>
      <vt:lpstr>Model – View – ViewModel</vt:lpstr>
      <vt:lpstr>Data Binding</vt:lpstr>
      <vt:lpstr>Data Binding</vt:lpstr>
      <vt:lpstr>View Model Communication?</vt:lpstr>
      <vt:lpstr>PowerPoint Presentation</vt:lpstr>
      <vt:lpstr>PowerPoint Presentation</vt:lpstr>
      <vt:lpstr>Event Aggregator</vt:lpstr>
      <vt:lpstr>Event Aggregator</vt:lpstr>
      <vt:lpstr>View Model Communication</vt:lpstr>
      <vt:lpstr>Summary</vt:lpstr>
      <vt:lpstr>Flytider for iOS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og .NET på tvers av iPhone, iPad, Android og WP7</dc:title>
  <dc:creator>Jonas Follesø</dc:creator>
  <cp:lastModifiedBy>Jonas Follesø</cp:lastModifiedBy>
  <cp:revision>79</cp:revision>
  <dcterms:created xsi:type="dcterms:W3CDTF">2011-03-16T17:25:27Z</dcterms:created>
  <dcterms:modified xsi:type="dcterms:W3CDTF">2011-05-25T12:04:21Z</dcterms:modified>
</cp:coreProperties>
</file>